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0"/>
  </p:notesMasterIdLst>
  <p:sldIdLst>
    <p:sldId id="256" r:id="rId2"/>
    <p:sldId id="285" r:id="rId3"/>
    <p:sldId id="281" r:id="rId4"/>
    <p:sldId id="280" r:id="rId5"/>
    <p:sldId id="278" r:id="rId6"/>
    <p:sldId id="282" r:id="rId7"/>
    <p:sldId id="283" r:id="rId8"/>
    <p:sldId id="284" r:id="rId9"/>
    <p:sldId id="286" r:id="rId10"/>
    <p:sldId id="261" r:id="rId11"/>
    <p:sldId id="287" r:id="rId12"/>
    <p:sldId id="263" r:id="rId13"/>
    <p:sldId id="288" r:id="rId14"/>
    <p:sldId id="264" r:id="rId15"/>
    <p:sldId id="265" r:id="rId16"/>
    <p:sldId id="266" r:id="rId17"/>
    <p:sldId id="267" r:id="rId18"/>
    <p:sldId id="268" r:id="rId1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89520" autoAdjust="0"/>
  </p:normalViewPr>
  <p:slideViewPr>
    <p:cSldViewPr>
      <p:cViewPr varScale="1">
        <p:scale>
          <a:sx n="66" d="100"/>
          <a:sy n="66" d="100"/>
        </p:scale>
        <p:origin x="-149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8C96F22C-C407-4B23-817D-4B949B05F7DE}" type="datetimeFigureOut">
              <a:rPr lang="ar-SA" smtClean="0"/>
              <a:t>07/04/1440</a:t>
            </a:fld>
            <a:endParaRPr lang="ar-S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54B6EFE9-D202-4498-BBBA-FA998DF1E3C8}" type="slidenum">
              <a:rPr lang="ar-SA" smtClean="0"/>
              <a:t>‹#›</a:t>
            </a:fld>
            <a:endParaRPr lang="ar-SA"/>
          </a:p>
        </p:txBody>
      </p:sp>
    </p:spTree>
    <p:extLst>
      <p:ext uri="{BB962C8B-B14F-4D97-AF65-F5344CB8AC3E}">
        <p14:creationId xmlns:p14="http://schemas.microsoft.com/office/powerpoint/2010/main" val="492478302"/>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80" charset="0"/>
              </a:defRPr>
            </a:lvl1pPr>
            <a:lvl2pPr marL="742950" indent="-285750">
              <a:defRPr sz="2400">
                <a:solidFill>
                  <a:schemeClr val="tx1"/>
                </a:solidFill>
                <a:latin typeface="Times" pitchFamily="80" charset="0"/>
              </a:defRPr>
            </a:lvl2pPr>
            <a:lvl3pPr marL="1143000" indent="-228600">
              <a:defRPr sz="2400">
                <a:solidFill>
                  <a:schemeClr val="tx1"/>
                </a:solidFill>
                <a:latin typeface="Times" pitchFamily="80" charset="0"/>
              </a:defRPr>
            </a:lvl3pPr>
            <a:lvl4pPr marL="1600200" indent="-228600">
              <a:defRPr sz="2400">
                <a:solidFill>
                  <a:schemeClr val="tx1"/>
                </a:solidFill>
                <a:latin typeface="Times" pitchFamily="80" charset="0"/>
              </a:defRPr>
            </a:lvl4pPr>
            <a:lvl5pPr marL="2057400" indent="-228600">
              <a:defRPr sz="2400">
                <a:solidFill>
                  <a:schemeClr val="tx1"/>
                </a:solidFill>
                <a:latin typeface="Times" pitchFamily="80" charset="0"/>
              </a:defRPr>
            </a:lvl5pPr>
            <a:lvl6pPr marL="2514600" indent="-228600" algn="l" rtl="0" eaLnBrk="0" fontAlgn="base" hangingPunct="0">
              <a:spcBef>
                <a:spcPct val="0"/>
              </a:spcBef>
              <a:spcAft>
                <a:spcPct val="0"/>
              </a:spcAft>
              <a:defRPr sz="2400">
                <a:solidFill>
                  <a:schemeClr val="tx1"/>
                </a:solidFill>
                <a:latin typeface="Times" pitchFamily="80" charset="0"/>
              </a:defRPr>
            </a:lvl6pPr>
            <a:lvl7pPr marL="2971800" indent="-228600" algn="l" rtl="0" eaLnBrk="0" fontAlgn="base" hangingPunct="0">
              <a:spcBef>
                <a:spcPct val="0"/>
              </a:spcBef>
              <a:spcAft>
                <a:spcPct val="0"/>
              </a:spcAft>
              <a:defRPr sz="2400">
                <a:solidFill>
                  <a:schemeClr val="tx1"/>
                </a:solidFill>
                <a:latin typeface="Times" pitchFamily="80" charset="0"/>
              </a:defRPr>
            </a:lvl7pPr>
            <a:lvl8pPr marL="3429000" indent="-228600" algn="l" rtl="0" eaLnBrk="0" fontAlgn="base" hangingPunct="0">
              <a:spcBef>
                <a:spcPct val="0"/>
              </a:spcBef>
              <a:spcAft>
                <a:spcPct val="0"/>
              </a:spcAft>
              <a:defRPr sz="2400">
                <a:solidFill>
                  <a:schemeClr val="tx1"/>
                </a:solidFill>
                <a:latin typeface="Times" pitchFamily="80" charset="0"/>
              </a:defRPr>
            </a:lvl8pPr>
            <a:lvl9pPr marL="3886200" indent="-228600" algn="l" rtl="0" eaLnBrk="0" fontAlgn="base" hangingPunct="0">
              <a:spcBef>
                <a:spcPct val="0"/>
              </a:spcBef>
              <a:spcAft>
                <a:spcPct val="0"/>
              </a:spcAft>
              <a:defRPr sz="2400">
                <a:solidFill>
                  <a:schemeClr val="tx1"/>
                </a:solidFill>
                <a:latin typeface="Times" pitchFamily="80" charset="0"/>
              </a:defRPr>
            </a:lvl9pPr>
          </a:lstStyle>
          <a:p>
            <a:fld id="{BD6AC75B-9756-4521-9492-CE98F8E44602}" type="slidenum">
              <a:rPr lang="en-US" sz="1200"/>
              <a:pPr/>
              <a:t>5</a:t>
            </a:fld>
            <a:endParaRPr lang="en-US" sz="120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SA"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SA" dirty="0"/>
          </a:p>
        </p:txBody>
      </p:sp>
      <p:sp>
        <p:nvSpPr>
          <p:cNvPr id="4" name="Slide Number Placeholder 3"/>
          <p:cNvSpPr>
            <a:spLocks noGrp="1"/>
          </p:cNvSpPr>
          <p:nvPr>
            <p:ph type="sldNum" sz="quarter" idx="10"/>
          </p:nvPr>
        </p:nvSpPr>
        <p:spPr/>
        <p:txBody>
          <a:bodyPr/>
          <a:lstStyle/>
          <a:p>
            <a:fld id="{54B6EFE9-D202-4498-BBBA-FA998DF1E3C8}" type="slidenum">
              <a:rPr lang="ar-SA" smtClean="0"/>
              <a:t>10</a:t>
            </a:fld>
            <a:endParaRPr lang="ar-SA"/>
          </a:p>
        </p:txBody>
      </p:sp>
    </p:spTree>
    <p:extLst>
      <p:ext uri="{BB962C8B-B14F-4D97-AF65-F5344CB8AC3E}">
        <p14:creationId xmlns:p14="http://schemas.microsoft.com/office/powerpoint/2010/main" val="36097725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SA"/>
          </a:p>
        </p:txBody>
      </p:sp>
      <p:sp>
        <p:nvSpPr>
          <p:cNvPr id="4" name="Date Placeholder 3"/>
          <p:cNvSpPr>
            <a:spLocks noGrp="1"/>
          </p:cNvSpPr>
          <p:nvPr>
            <p:ph type="dt" sz="half" idx="10"/>
          </p:nvPr>
        </p:nvSpPr>
        <p:spPr/>
        <p:txBody>
          <a:bodyPr/>
          <a:lstStyle/>
          <a:p>
            <a:fld id="{4960D611-E3D0-46A7-A75B-2F66D0029496}" type="datetimeFigureOut">
              <a:rPr lang="ar-SA" smtClean="0"/>
              <a:t>07/04/1440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E59AA4C-EE45-4781-9EE1-94C7805A138F}" type="slidenum">
              <a:rPr lang="ar-SA" smtClean="0"/>
              <a:t>‹#›</a:t>
            </a:fld>
            <a:endParaRPr lang="ar-SA"/>
          </a:p>
        </p:txBody>
      </p:sp>
    </p:spTree>
    <p:extLst>
      <p:ext uri="{BB962C8B-B14F-4D97-AF65-F5344CB8AC3E}">
        <p14:creationId xmlns:p14="http://schemas.microsoft.com/office/powerpoint/2010/main" val="3521198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4960D611-E3D0-46A7-A75B-2F66D0029496}" type="datetimeFigureOut">
              <a:rPr lang="ar-SA" smtClean="0"/>
              <a:t>07/04/1440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E59AA4C-EE45-4781-9EE1-94C7805A138F}" type="slidenum">
              <a:rPr lang="ar-SA" smtClean="0"/>
              <a:t>‹#›</a:t>
            </a:fld>
            <a:endParaRPr lang="ar-SA"/>
          </a:p>
        </p:txBody>
      </p:sp>
    </p:spTree>
    <p:extLst>
      <p:ext uri="{BB962C8B-B14F-4D97-AF65-F5344CB8AC3E}">
        <p14:creationId xmlns:p14="http://schemas.microsoft.com/office/powerpoint/2010/main" val="4190573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S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4960D611-E3D0-46A7-A75B-2F66D0029496}" type="datetimeFigureOut">
              <a:rPr lang="ar-SA" smtClean="0"/>
              <a:t>07/04/1440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E59AA4C-EE45-4781-9EE1-94C7805A138F}" type="slidenum">
              <a:rPr lang="ar-SA" smtClean="0"/>
              <a:t>‹#›</a:t>
            </a:fld>
            <a:endParaRPr lang="ar-SA"/>
          </a:p>
        </p:txBody>
      </p:sp>
    </p:spTree>
    <p:extLst>
      <p:ext uri="{BB962C8B-B14F-4D97-AF65-F5344CB8AC3E}">
        <p14:creationId xmlns:p14="http://schemas.microsoft.com/office/powerpoint/2010/main" val="3131020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4960D611-E3D0-46A7-A75B-2F66D0029496}" type="datetimeFigureOut">
              <a:rPr lang="ar-SA" smtClean="0"/>
              <a:t>07/04/1440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E59AA4C-EE45-4781-9EE1-94C7805A138F}" type="slidenum">
              <a:rPr lang="ar-SA" smtClean="0"/>
              <a:t>‹#›</a:t>
            </a:fld>
            <a:endParaRPr lang="ar-SA"/>
          </a:p>
        </p:txBody>
      </p:sp>
    </p:spTree>
    <p:extLst>
      <p:ext uri="{BB962C8B-B14F-4D97-AF65-F5344CB8AC3E}">
        <p14:creationId xmlns:p14="http://schemas.microsoft.com/office/powerpoint/2010/main" val="420338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60D611-E3D0-46A7-A75B-2F66D0029496}" type="datetimeFigureOut">
              <a:rPr lang="ar-SA" smtClean="0"/>
              <a:t>07/04/1440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E59AA4C-EE45-4781-9EE1-94C7805A138F}" type="slidenum">
              <a:rPr lang="ar-SA" smtClean="0"/>
              <a:t>‹#›</a:t>
            </a:fld>
            <a:endParaRPr lang="ar-SA"/>
          </a:p>
        </p:txBody>
      </p:sp>
    </p:spTree>
    <p:extLst>
      <p:ext uri="{BB962C8B-B14F-4D97-AF65-F5344CB8AC3E}">
        <p14:creationId xmlns:p14="http://schemas.microsoft.com/office/powerpoint/2010/main" val="2157989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Date Placeholder 4"/>
          <p:cNvSpPr>
            <a:spLocks noGrp="1"/>
          </p:cNvSpPr>
          <p:nvPr>
            <p:ph type="dt" sz="half" idx="10"/>
          </p:nvPr>
        </p:nvSpPr>
        <p:spPr/>
        <p:txBody>
          <a:bodyPr/>
          <a:lstStyle/>
          <a:p>
            <a:fld id="{4960D611-E3D0-46A7-A75B-2F66D0029496}" type="datetimeFigureOut">
              <a:rPr lang="ar-SA" smtClean="0"/>
              <a:t>07/04/1440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6E59AA4C-EE45-4781-9EE1-94C7805A138F}" type="slidenum">
              <a:rPr lang="ar-SA" smtClean="0"/>
              <a:t>‹#›</a:t>
            </a:fld>
            <a:endParaRPr lang="ar-SA"/>
          </a:p>
        </p:txBody>
      </p:sp>
    </p:spTree>
    <p:extLst>
      <p:ext uri="{BB962C8B-B14F-4D97-AF65-F5344CB8AC3E}">
        <p14:creationId xmlns:p14="http://schemas.microsoft.com/office/powerpoint/2010/main" val="25851081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7" name="Date Placeholder 6"/>
          <p:cNvSpPr>
            <a:spLocks noGrp="1"/>
          </p:cNvSpPr>
          <p:nvPr>
            <p:ph type="dt" sz="half" idx="10"/>
          </p:nvPr>
        </p:nvSpPr>
        <p:spPr/>
        <p:txBody>
          <a:bodyPr/>
          <a:lstStyle/>
          <a:p>
            <a:fld id="{4960D611-E3D0-46A7-A75B-2F66D0029496}" type="datetimeFigureOut">
              <a:rPr lang="ar-SA" smtClean="0"/>
              <a:t>07/04/1440</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6E59AA4C-EE45-4781-9EE1-94C7805A138F}" type="slidenum">
              <a:rPr lang="ar-SA" smtClean="0"/>
              <a:t>‹#›</a:t>
            </a:fld>
            <a:endParaRPr lang="ar-SA"/>
          </a:p>
        </p:txBody>
      </p:sp>
    </p:spTree>
    <p:extLst>
      <p:ext uri="{BB962C8B-B14F-4D97-AF65-F5344CB8AC3E}">
        <p14:creationId xmlns:p14="http://schemas.microsoft.com/office/powerpoint/2010/main" val="2472989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Date Placeholder 2"/>
          <p:cNvSpPr>
            <a:spLocks noGrp="1"/>
          </p:cNvSpPr>
          <p:nvPr>
            <p:ph type="dt" sz="half" idx="10"/>
          </p:nvPr>
        </p:nvSpPr>
        <p:spPr/>
        <p:txBody>
          <a:bodyPr/>
          <a:lstStyle/>
          <a:p>
            <a:fld id="{4960D611-E3D0-46A7-A75B-2F66D0029496}" type="datetimeFigureOut">
              <a:rPr lang="ar-SA" smtClean="0"/>
              <a:t>07/04/1440</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6E59AA4C-EE45-4781-9EE1-94C7805A138F}" type="slidenum">
              <a:rPr lang="ar-SA" smtClean="0"/>
              <a:t>‹#›</a:t>
            </a:fld>
            <a:endParaRPr lang="ar-SA"/>
          </a:p>
        </p:txBody>
      </p:sp>
    </p:spTree>
    <p:extLst>
      <p:ext uri="{BB962C8B-B14F-4D97-AF65-F5344CB8AC3E}">
        <p14:creationId xmlns:p14="http://schemas.microsoft.com/office/powerpoint/2010/main" val="3544746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60D611-E3D0-46A7-A75B-2F66D0029496}" type="datetimeFigureOut">
              <a:rPr lang="ar-SA" smtClean="0"/>
              <a:t>07/04/1440</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6E59AA4C-EE45-4781-9EE1-94C7805A138F}" type="slidenum">
              <a:rPr lang="ar-SA" smtClean="0"/>
              <a:t>‹#›</a:t>
            </a:fld>
            <a:endParaRPr lang="ar-SA"/>
          </a:p>
        </p:txBody>
      </p:sp>
    </p:spTree>
    <p:extLst>
      <p:ext uri="{BB962C8B-B14F-4D97-AF65-F5344CB8AC3E}">
        <p14:creationId xmlns:p14="http://schemas.microsoft.com/office/powerpoint/2010/main" val="238738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60D611-E3D0-46A7-A75B-2F66D0029496}" type="datetimeFigureOut">
              <a:rPr lang="ar-SA" smtClean="0"/>
              <a:t>07/04/1440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6E59AA4C-EE45-4781-9EE1-94C7805A138F}" type="slidenum">
              <a:rPr lang="ar-SA" smtClean="0"/>
              <a:t>‹#›</a:t>
            </a:fld>
            <a:endParaRPr lang="ar-SA"/>
          </a:p>
        </p:txBody>
      </p:sp>
    </p:spTree>
    <p:extLst>
      <p:ext uri="{BB962C8B-B14F-4D97-AF65-F5344CB8AC3E}">
        <p14:creationId xmlns:p14="http://schemas.microsoft.com/office/powerpoint/2010/main" val="434537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60D611-E3D0-46A7-A75B-2F66D0029496}" type="datetimeFigureOut">
              <a:rPr lang="ar-SA" smtClean="0"/>
              <a:t>07/04/1440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6E59AA4C-EE45-4781-9EE1-94C7805A138F}" type="slidenum">
              <a:rPr lang="ar-SA" smtClean="0"/>
              <a:t>‹#›</a:t>
            </a:fld>
            <a:endParaRPr lang="ar-SA"/>
          </a:p>
        </p:txBody>
      </p:sp>
    </p:spTree>
    <p:extLst>
      <p:ext uri="{BB962C8B-B14F-4D97-AF65-F5344CB8AC3E}">
        <p14:creationId xmlns:p14="http://schemas.microsoft.com/office/powerpoint/2010/main" val="1125162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S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960D611-E3D0-46A7-A75B-2F66D0029496}" type="datetimeFigureOut">
              <a:rPr lang="ar-SA" smtClean="0"/>
              <a:t>07/04/1440</a:t>
            </a:fld>
            <a:endParaRPr lang="ar-S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E59AA4C-EE45-4781-9EE1-94C7805A138F}" type="slidenum">
              <a:rPr lang="ar-SA" smtClean="0"/>
              <a:t>‹#›</a:t>
            </a:fld>
            <a:endParaRPr lang="ar-SA"/>
          </a:p>
        </p:txBody>
      </p:sp>
    </p:spTree>
    <p:extLst>
      <p:ext uri="{BB962C8B-B14F-4D97-AF65-F5344CB8AC3E}">
        <p14:creationId xmlns:p14="http://schemas.microsoft.com/office/powerpoint/2010/main" val="6756369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476672"/>
            <a:ext cx="7846640" cy="2016223"/>
          </a:xfrm>
        </p:spPr>
        <p:txBody>
          <a:bodyPr>
            <a:normAutofit fontScale="90000"/>
          </a:bodyPr>
          <a:lstStyle/>
          <a:p>
            <a:r>
              <a:rPr lang="en-US" sz="4000" b="1" dirty="0" smtClean="0"/>
              <a:t/>
            </a:r>
            <a:br>
              <a:rPr lang="en-US" sz="4000" b="1" dirty="0" smtClean="0"/>
            </a:br>
            <a:r>
              <a:rPr lang="en-US" sz="4000" b="1" dirty="0"/>
              <a:t/>
            </a:r>
            <a:br>
              <a:rPr lang="en-US" sz="4000" b="1" dirty="0"/>
            </a:br>
            <a:r>
              <a:rPr lang="en-US" b="1" u="sng" dirty="0">
                <a:latin typeface="Algerian" pitchFamily="82" charset="0"/>
              </a:rPr>
              <a:t>Nanostructured Materials</a:t>
            </a:r>
            <a:r>
              <a:rPr lang="en-US" b="1" dirty="0" smtClean="0">
                <a:solidFill>
                  <a:srgbClr val="C00000"/>
                </a:solidFill>
                <a:latin typeface="Algerian" pitchFamily="82" charset="0"/>
              </a:rPr>
              <a:t/>
            </a:r>
            <a:br>
              <a:rPr lang="en-US" b="1" dirty="0" smtClean="0">
                <a:solidFill>
                  <a:srgbClr val="C00000"/>
                </a:solidFill>
                <a:latin typeface="Algerian" pitchFamily="82" charset="0"/>
              </a:rPr>
            </a:br>
            <a:r>
              <a:rPr lang="en-US" b="1" dirty="0">
                <a:solidFill>
                  <a:srgbClr val="C00000"/>
                </a:solidFill>
                <a:latin typeface="Algerian" pitchFamily="82" charset="0"/>
              </a:rPr>
              <a:t/>
            </a:r>
            <a:br>
              <a:rPr lang="en-US" b="1" dirty="0">
                <a:solidFill>
                  <a:srgbClr val="C00000"/>
                </a:solidFill>
                <a:latin typeface="Algerian" pitchFamily="82" charset="0"/>
              </a:rPr>
            </a:br>
            <a:r>
              <a:rPr lang="en-US" sz="4000" b="1" dirty="0" smtClean="0"/>
              <a:t>                          </a:t>
            </a:r>
            <a:r>
              <a:rPr lang="en-US" sz="3600" b="1" dirty="0" smtClean="0"/>
              <a:t>lecture-1</a:t>
            </a:r>
            <a:r>
              <a:rPr lang="en-US" sz="4000" b="1" dirty="0" smtClean="0"/>
              <a:t>                                </a:t>
            </a:r>
            <a:br>
              <a:rPr lang="en-US" sz="4000" b="1" dirty="0" smtClean="0"/>
            </a:br>
            <a:r>
              <a:rPr lang="en-US" dirty="0"/>
              <a:t/>
            </a:r>
            <a:br>
              <a:rPr lang="en-US" dirty="0"/>
            </a:br>
            <a:endParaRPr lang="ar-SA" dirty="0"/>
          </a:p>
        </p:txBody>
      </p:sp>
      <p:sp>
        <p:nvSpPr>
          <p:cNvPr id="3" name="Subtitle 2"/>
          <p:cNvSpPr>
            <a:spLocks noGrp="1"/>
          </p:cNvSpPr>
          <p:nvPr>
            <p:ph type="subTitle" idx="1"/>
          </p:nvPr>
        </p:nvSpPr>
        <p:spPr>
          <a:xfrm>
            <a:off x="683568" y="3284984"/>
            <a:ext cx="7848872" cy="2664296"/>
          </a:xfrm>
        </p:spPr>
        <p:txBody>
          <a:bodyPr>
            <a:normAutofit fontScale="32500" lnSpcReduction="20000"/>
          </a:bodyPr>
          <a:lstStyle/>
          <a:p>
            <a:pPr eaLnBrk="0" fontAlgn="base" hangingPunct="0"/>
            <a:r>
              <a:rPr lang="en-US" sz="9800" dirty="0">
                <a:solidFill>
                  <a:srgbClr val="00B050"/>
                </a:solidFill>
                <a:effectLst>
                  <a:outerShdw blurRad="38100" dist="38100" dir="2700000" algn="tl">
                    <a:srgbClr val="C0C0C0"/>
                  </a:outerShdw>
                </a:effectLst>
              </a:rPr>
              <a:t>Principle and theory of </a:t>
            </a:r>
            <a:r>
              <a:rPr lang="en-US" sz="9800" dirty="0" err="1">
                <a:solidFill>
                  <a:srgbClr val="00B050"/>
                </a:solidFill>
                <a:effectLst>
                  <a:outerShdw blurRad="38100" dist="38100" dir="2700000" algn="tl">
                    <a:srgbClr val="C0C0C0"/>
                  </a:outerShdw>
                </a:effectLst>
              </a:rPr>
              <a:t>Nanoscale</a:t>
            </a:r>
            <a:r>
              <a:rPr lang="en-US" sz="9800" dirty="0">
                <a:solidFill>
                  <a:srgbClr val="00B050"/>
                </a:solidFill>
                <a:effectLst>
                  <a:outerShdw blurRad="38100" dist="38100" dir="2700000" algn="tl">
                    <a:srgbClr val="C0C0C0"/>
                  </a:outerShdw>
                </a:effectLst>
              </a:rPr>
              <a:t> dimension</a:t>
            </a:r>
            <a:r>
              <a:rPr lang="en-US" sz="9800" b="1" dirty="0" smtClean="0">
                <a:solidFill>
                  <a:srgbClr val="00B050"/>
                </a:solidFill>
                <a:effectLst>
                  <a:outerShdw blurRad="38100" dist="38100" dir="2700000" algn="tl">
                    <a:srgbClr val="C0C0C0"/>
                  </a:outerShdw>
                </a:effectLst>
              </a:rPr>
              <a:t> </a:t>
            </a:r>
            <a:endParaRPr lang="en-US" sz="9800" dirty="0" smtClean="0">
              <a:solidFill>
                <a:srgbClr val="00B050"/>
              </a:solidFill>
            </a:endParaRPr>
          </a:p>
          <a:p>
            <a:pPr eaLnBrk="0" fontAlgn="base" hangingPunct="0"/>
            <a:r>
              <a:rPr lang="en-US" b="1" dirty="0">
                <a:effectLst>
                  <a:outerShdw blurRad="38100" dist="38100" dir="2700000" algn="tl">
                    <a:srgbClr val="C0C0C0"/>
                  </a:outerShdw>
                </a:effectLst>
              </a:rPr>
              <a:t> </a:t>
            </a:r>
            <a:endParaRPr lang="en-US" dirty="0"/>
          </a:p>
          <a:p>
            <a:pPr eaLnBrk="0" fontAlgn="base" hangingPunct="0"/>
            <a:r>
              <a:rPr lang="en-US" b="1" dirty="0">
                <a:effectLst>
                  <a:outerShdw blurRad="38100" dist="38100" dir="2700000" algn="tl">
                    <a:srgbClr val="C0C0C0"/>
                  </a:outerShdw>
                </a:effectLst>
              </a:rPr>
              <a:t> </a:t>
            </a:r>
            <a:endParaRPr lang="en-US" dirty="0"/>
          </a:p>
          <a:p>
            <a:pPr eaLnBrk="0" fontAlgn="base" hangingPunct="0"/>
            <a:r>
              <a:rPr lang="en-US" b="1" dirty="0">
                <a:effectLst>
                  <a:outerShdw blurRad="38100" dist="38100" dir="2700000" algn="tl">
                    <a:srgbClr val="C0C0C0"/>
                  </a:outerShdw>
                </a:effectLst>
              </a:rPr>
              <a:t> </a:t>
            </a:r>
            <a:endParaRPr lang="en-US" dirty="0"/>
          </a:p>
          <a:p>
            <a:pPr eaLnBrk="0" fontAlgn="base" hangingPunct="0"/>
            <a:r>
              <a:rPr lang="en-US" b="1" dirty="0">
                <a:effectLst>
                  <a:outerShdw blurRad="38100" dist="38100" dir="2700000" algn="tl">
                    <a:srgbClr val="C0C0C0"/>
                  </a:outerShdw>
                </a:effectLst>
              </a:rPr>
              <a:t> </a:t>
            </a:r>
            <a:endParaRPr lang="en-US" dirty="0"/>
          </a:p>
          <a:p>
            <a:pPr eaLnBrk="0" fontAlgn="base" hangingPunct="0"/>
            <a:r>
              <a:rPr lang="en-US" b="1" u="sng" dirty="0">
                <a:effectLst>
                  <a:outerShdw blurRad="38100" dist="38100" dir="2700000" algn="tl">
                    <a:srgbClr val="C0C0C0"/>
                  </a:outerShdw>
                </a:effectLst>
              </a:rPr>
              <a:t> </a:t>
            </a:r>
            <a:endParaRPr lang="en-US" dirty="0"/>
          </a:p>
          <a:p>
            <a:pPr eaLnBrk="0" fontAlgn="base" hangingPunct="0"/>
            <a:r>
              <a:rPr lang="en-US" sz="12800" dirty="0"/>
              <a:t> </a:t>
            </a:r>
          </a:p>
          <a:p>
            <a:r>
              <a:rPr lang="en-US" sz="12800" b="1" i="1" dirty="0" smtClean="0">
                <a:solidFill>
                  <a:srgbClr val="C00000"/>
                </a:solidFill>
              </a:rPr>
              <a:t>Dr. </a:t>
            </a:r>
            <a:r>
              <a:rPr lang="en-US" sz="12800" b="1" i="1" dirty="0" err="1" smtClean="0">
                <a:solidFill>
                  <a:srgbClr val="C00000"/>
                </a:solidFill>
              </a:rPr>
              <a:t>Suha</a:t>
            </a:r>
            <a:r>
              <a:rPr lang="en-US" sz="12800" b="1" i="1" dirty="0" smtClean="0">
                <a:solidFill>
                  <a:srgbClr val="C00000"/>
                </a:solidFill>
              </a:rPr>
              <a:t> I. Al- </a:t>
            </a:r>
            <a:r>
              <a:rPr lang="en-US" sz="12800" b="1" i="1" dirty="0" err="1" smtClean="0">
                <a:solidFill>
                  <a:srgbClr val="C00000"/>
                </a:solidFill>
              </a:rPr>
              <a:t>Nassar</a:t>
            </a:r>
            <a:endParaRPr lang="ar-SA" sz="12800" i="1" dirty="0">
              <a:solidFill>
                <a:srgbClr val="C00000"/>
              </a:solidFill>
            </a:endParaRPr>
          </a:p>
        </p:txBody>
      </p:sp>
    </p:spTree>
    <p:extLst>
      <p:ext uri="{BB962C8B-B14F-4D97-AF65-F5344CB8AC3E}">
        <p14:creationId xmlns:p14="http://schemas.microsoft.com/office/powerpoint/2010/main" val="3245821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323528" y="332656"/>
            <a:ext cx="8424936" cy="2806987"/>
          </a:xfrm>
          <a:prstGeom prst="rect">
            <a:avLst/>
          </a:prstGeom>
        </p:spPr>
        <p:txBody>
          <a:bodyPr wrap="square">
            <a:spAutoFit/>
          </a:bodyPr>
          <a:lstStyle/>
          <a:p>
            <a:pPr marL="342900" indent="-342900" algn="just" rtl="0">
              <a:lnSpc>
                <a:spcPct val="150000"/>
              </a:lnSpc>
              <a:buFont typeface="Wingdings" pitchFamily="2" charset="2"/>
              <a:buChar char="Ø"/>
            </a:pPr>
            <a:r>
              <a:rPr lang="en-US" sz="2000" dirty="0">
                <a:cs typeface="+mj-cs"/>
              </a:rPr>
              <a:t>In addition the optical properties of </a:t>
            </a:r>
            <a:r>
              <a:rPr lang="en-US" sz="2000" dirty="0" err="1">
                <a:cs typeface="+mj-cs"/>
              </a:rPr>
              <a:t>nanomaterials</a:t>
            </a:r>
            <a:r>
              <a:rPr lang="en-US" sz="2000" dirty="0">
                <a:cs typeface="+mj-cs"/>
              </a:rPr>
              <a:t> can be significantly different from bulk crystals. For example, the optical absorption peak of a </a:t>
            </a:r>
            <a:r>
              <a:rPr lang="en-US" sz="2000" dirty="0" smtClean="0">
                <a:cs typeface="+mj-cs"/>
              </a:rPr>
              <a:t>semiconductor</a:t>
            </a:r>
            <a:r>
              <a:rPr lang="ar-SA" sz="2000" dirty="0" smtClean="0">
                <a:cs typeface="+mj-cs"/>
              </a:rPr>
              <a:t> </a:t>
            </a:r>
            <a:r>
              <a:rPr lang="en-US" sz="2000" dirty="0" smtClean="0">
                <a:cs typeface="+mj-cs"/>
              </a:rPr>
              <a:t>nanoparticle </a:t>
            </a:r>
            <a:r>
              <a:rPr lang="en-US" sz="2000" dirty="0">
                <a:cs typeface="+mj-cs"/>
              </a:rPr>
              <a:t>shifts to a short wavelength, due to an increased </a:t>
            </a:r>
            <a:r>
              <a:rPr lang="en-US" sz="2000" dirty="0" smtClean="0">
                <a:cs typeface="+mj-cs"/>
              </a:rPr>
              <a:t> </a:t>
            </a:r>
            <a:r>
              <a:rPr lang="en-US" sz="2000" dirty="0"/>
              <a:t>band gap. Therefore the bulk semiconductors become insulators when the characteristic dimension is sufficiently small. </a:t>
            </a:r>
          </a:p>
          <a:p>
            <a:pPr algn="just">
              <a:lnSpc>
                <a:spcPct val="150000"/>
              </a:lnSpc>
            </a:pPr>
            <a:endParaRPr lang="ar-SA" sz="2000" dirty="0">
              <a:cs typeface="+mj-cs"/>
            </a:endParaRPr>
          </a:p>
        </p:txBody>
      </p:sp>
      <p:sp>
        <p:nvSpPr>
          <p:cNvPr id="11" name="Rectangle 10"/>
          <p:cNvSpPr/>
          <p:nvPr/>
        </p:nvSpPr>
        <p:spPr>
          <a:xfrm>
            <a:off x="102354" y="2804142"/>
            <a:ext cx="8901360" cy="3737946"/>
          </a:xfrm>
          <a:prstGeom prst="rect">
            <a:avLst/>
          </a:prstGeom>
        </p:spPr>
        <p:txBody>
          <a:bodyPr wrap="square">
            <a:spAutoFit/>
          </a:bodyPr>
          <a:lstStyle/>
          <a:p>
            <a:pPr marL="342900" indent="-342900" algn="just" rtl="0">
              <a:lnSpc>
                <a:spcPct val="150000"/>
              </a:lnSpc>
              <a:buFont typeface="Wingdings" pitchFamily="2" charset="2"/>
              <a:buChar char="Ø"/>
            </a:pPr>
            <a:r>
              <a:rPr lang="en-US" sz="2000" dirty="0"/>
              <a:t>Also the structure that occur when bulk material are reduced in dimensions generally that bulk materials exhibit continuous absorption and electronic spectra, but </a:t>
            </a:r>
            <a:r>
              <a:rPr lang="en-US" sz="2000" b="1" dirty="0"/>
              <a:t> </a:t>
            </a:r>
            <a:r>
              <a:rPr lang="en-US" sz="2000" dirty="0"/>
              <a:t>when the particle size decreases less than either the exaction Bohr radius or </a:t>
            </a:r>
            <a:r>
              <a:rPr lang="en-US" sz="2000" dirty="0" err="1"/>
              <a:t>deBroglie</a:t>
            </a:r>
            <a:r>
              <a:rPr lang="en-US" sz="2000" dirty="0"/>
              <a:t> wavelength of bulk materials used, the valance and condition bands break into quantized energy level and electronic transition becomes discrete this leads to an increase in the band gap energy</a:t>
            </a:r>
            <a:r>
              <a:rPr lang="en-US" sz="2000" b="1" dirty="0"/>
              <a:t> </a:t>
            </a:r>
            <a:r>
              <a:rPr lang="en-US" sz="2000" dirty="0"/>
              <a:t>i.e. the quantum confinement leads to a collapse of the continuous energy bands of a bulk material into the discrete structure of energy states .</a:t>
            </a:r>
            <a:endParaRPr lang="ar-SA" sz="2000" dirty="0"/>
          </a:p>
        </p:txBody>
      </p:sp>
    </p:spTree>
    <p:extLst>
      <p:ext uri="{BB962C8B-B14F-4D97-AF65-F5344CB8AC3E}">
        <p14:creationId xmlns:p14="http://schemas.microsoft.com/office/powerpoint/2010/main" val="26705849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476672"/>
            <a:ext cx="8640960" cy="4467057"/>
          </a:xfrm>
          <a:prstGeom prst="rect">
            <a:avLst/>
          </a:prstGeom>
        </p:spPr>
        <p:txBody>
          <a:bodyPr wrap="square">
            <a:spAutoFit/>
          </a:bodyPr>
          <a:lstStyle/>
          <a:p>
            <a:pPr algn="l">
              <a:lnSpc>
                <a:spcPct val="150000"/>
              </a:lnSpc>
            </a:pPr>
            <a:r>
              <a:rPr lang="en-US" sz="2400" dirty="0">
                <a:cs typeface="+mj-cs"/>
              </a:rPr>
              <a:t>The properties of bulk materials can be different at the </a:t>
            </a:r>
            <a:r>
              <a:rPr lang="en-US" sz="2400" dirty="0" err="1">
                <a:cs typeface="+mj-cs"/>
              </a:rPr>
              <a:t>Nanoscale</a:t>
            </a:r>
            <a:r>
              <a:rPr lang="en-US" sz="2400" dirty="0">
                <a:cs typeface="+mj-cs"/>
              </a:rPr>
              <a:t> for two main reasons: </a:t>
            </a:r>
          </a:p>
          <a:p>
            <a:pPr algn="l">
              <a:lnSpc>
                <a:spcPct val="150000"/>
              </a:lnSpc>
            </a:pPr>
            <a:r>
              <a:rPr lang="en-US" sz="2400" b="1" dirty="0">
                <a:cs typeface="+mj-cs"/>
              </a:rPr>
              <a:t>First</a:t>
            </a:r>
            <a:r>
              <a:rPr lang="en-US" sz="2400" dirty="0">
                <a:cs typeface="+mj-cs"/>
              </a:rPr>
              <a:t>, Quantum effects can begin to dominate the </a:t>
            </a:r>
            <a:r>
              <a:rPr lang="en-US" sz="2400" dirty="0" err="1">
                <a:cs typeface="+mj-cs"/>
              </a:rPr>
              <a:t>behaviour</a:t>
            </a:r>
            <a:r>
              <a:rPr lang="en-US" sz="2400" dirty="0">
                <a:cs typeface="+mj-cs"/>
              </a:rPr>
              <a:t> of matter at the </a:t>
            </a:r>
            <a:r>
              <a:rPr lang="en-US" sz="2400" dirty="0" err="1">
                <a:cs typeface="+mj-cs"/>
              </a:rPr>
              <a:t>Nanoscale</a:t>
            </a:r>
            <a:r>
              <a:rPr lang="en-US" sz="2400" dirty="0">
                <a:cs typeface="+mj-cs"/>
              </a:rPr>
              <a:t>.</a:t>
            </a:r>
          </a:p>
          <a:p>
            <a:pPr algn="l">
              <a:lnSpc>
                <a:spcPct val="150000"/>
              </a:lnSpc>
            </a:pPr>
            <a:r>
              <a:rPr lang="en-US" sz="2400" b="1" dirty="0">
                <a:cs typeface="+mj-cs"/>
              </a:rPr>
              <a:t>Second,</a:t>
            </a:r>
            <a:r>
              <a:rPr lang="en-US" sz="2400" dirty="0">
                <a:cs typeface="+mj-cs"/>
              </a:rPr>
              <a:t>  </a:t>
            </a:r>
            <a:r>
              <a:rPr lang="en-US" sz="2400" dirty="0" err="1">
                <a:cs typeface="+mj-cs"/>
              </a:rPr>
              <a:t>Nanomaterials</a:t>
            </a:r>
            <a:r>
              <a:rPr lang="en-US" sz="2400" dirty="0">
                <a:cs typeface="+mj-cs"/>
              </a:rPr>
              <a:t> have a relatively </a:t>
            </a:r>
            <a:r>
              <a:rPr lang="en-US" sz="2400" b="1" dirty="0">
                <a:cs typeface="+mj-cs"/>
              </a:rPr>
              <a:t>larger surface area</a:t>
            </a:r>
            <a:r>
              <a:rPr lang="en-US" sz="2400" dirty="0">
                <a:cs typeface="+mj-cs"/>
              </a:rPr>
              <a:t> when compared to the same mass of material produced in a larger form. Nano particles can make materials more </a:t>
            </a:r>
            <a:r>
              <a:rPr lang="en-US" sz="2400" b="1" dirty="0">
                <a:cs typeface="+mj-cs"/>
              </a:rPr>
              <a:t>chemically reactive</a:t>
            </a:r>
            <a:r>
              <a:rPr lang="en-US" sz="2400" dirty="0">
                <a:cs typeface="+mj-cs"/>
              </a:rPr>
              <a:t> and affect their strength or electrical properties</a:t>
            </a:r>
            <a:r>
              <a:rPr lang="en-US" sz="2400" dirty="0"/>
              <a:t>.</a:t>
            </a:r>
          </a:p>
        </p:txBody>
      </p:sp>
    </p:spTree>
    <p:extLst>
      <p:ext uri="{BB962C8B-B14F-4D97-AF65-F5344CB8AC3E}">
        <p14:creationId xmlns:p14="http://schemas.microsoft.com/office/powerpoint/2010/main" val="40700202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95536" y="260648"/>
            <a:ext cx="8748464" cy="6186309"/>
          </a:xfrm>
          <a:prstGeom prst="rect">
            <a:avLst/>
          </a:prstGeom>
        </p:spPr>
        <p:txBody>
          <a:bodyPr wrap="square">
            <a:spAutoFit/>
          </a:bodyPr>
          <a:lstStyle/>
          <a:p>
            <a:pPr algn="just" rtl="0">
              <a:lnSpc>
                <a:spcPct val="150000"/>
              </a:lnSpc>
            </a:pPr>
            <a:r>
              <a:rPr lang="en-US" sz="2400" dirty="0"/>
              <a:t>The significance </a:t>
            </a:r>
            <a:r>
              <a:rPr lang="en-US" sz="2400" dirty="0" err="1"/>
              <a:t>nanoscale</a:t>
            </a:r>
            <a:r>
              <a:rPr lang="en-US" sz="2400" dirty="0"/>
              <a:t> quantum confinement of the electron provides visualization of the shift in the characteristics of the material depending on the size of the nanoparticles, for example in the case of metals, typical “metallic” properties, the electronic conduction band of a metal gradually evolves from continuous levels of a bulk infinite material into discrete states as a function of size reduction, resulting in an increase in the band gap energy as shown in Figure 1.1 a. Also in semiconductor material, the band gap increases with decreasing particle size, and the excited electronic states become discrete with high oscillator strength as illustrated in Figure 1.1b</a:t>
            </a:r>
            <a:r>
              <a:rPr lang="en-US" sz="2400" b="1" dirty="0"/>
              <a:t> </a:t>
            </a:r>
            <a:r>
              <a:rPr lang="en-US" sz="2400" dirty="0"/>
              <a:t>.</a:t>
            </a:r>
            <a:endParaRPr lang="ar-SA" sz="2400" dirty="0"/>
          </a:p>
        </p:txBody>
      </p:sp>
    </p:spTree>
    <p:extLst>
      <p:ext uri="{BB962C8B-B14F-4D97-AF65-F5344CB8AC3E}">
        <p14:creationId xmlns:p14="http://schemas.microsoft.com/office/powerpoint/2010/main" val="20001181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0866" y="404664"/>
            <a:ext cx="8640960" cy="6126677"/>
          </a:xfrm>
          <a:prstGeom prst="rect">
            <a:avLst/>
          </a:prstGeom>
        </p:spPr>
        <p:txBody>
          <a:bodyPr wrap="square">
            <a:spAutoFit/>
          </a:bodyPr>
          <a:lstStyle/>
          <a:p>
            <a:pPr algn="l">
              <a:lnSpc>
                <a:spcPct val="150000"/>
              </a:lnSpc>
            </a:pPr>
            <a:r>
              <a:rPr lang="en-US" sz="2400" dirty="0"/>
              <a:t>The significance </a:t>
            </a:r>
            <a:r>
              <a:rPr lang="en-US" sz="2400" dirty="0" err="1"/>
              <a:t>nanoscale</a:t>
            </a:r>
            <a:r>
              <a:rPr lang="en-US" sz="2400" dirty="0"/>
              <a:t> quantum confinement of the electron provides visualization of the shift in the characteristics of the material depending on the size of the nanoparticles, for example in the case of metals, typical “metallic” properties, the electronic conduction band of a metal gradually evolves from continuous levels of a bulk infinite material into discrete states as a function of size reduction, resulting in an increase in the band gap energy as shown in Figure 1.1 a. Also in semiconductor material, the band gap increases with decreasing particle size, and the excited electronic states become discrete with high oscillator strength as illustrated in Figure 1.1b</a:t>
            </a:r>
            <a:r>
              <a:rPr lang="en-US" sz="2400" b="1" dirty="0"/>
              <a:t> </a:t>
            </a:r>
            <a:r>
              <a:rPr lang="en-US" sz="2400" dirty="0"/>
              <a:t>.</a:t>
            </a:r>
            <a:endParaRPr lang="ar-SA" sz="2400" dirty="0"/>
          </a:p>
        </p:txBody>
      </p:sp>
    </p:spTree>
    <p:extLst>
      <p:ext uri="{BB962C8B-B14F-4D97-AF65-F5344CB8AC3E}">
        <p14:creationId xmlns:p14="http://schemas.microsoft.com/office/powerpoint/2010/main" val="993426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a:grpSpLocks/>
          </p:cNvGrpSpPr>
          <p:nvPr/>
        </p:nvGrpSpPr>
        <p:grpSpPr bwMode="auto">
          <a:xfrm>
            <a:off x="467544" y="908720"/>
            <a:ext cx="8208912" cy="5328592"/>
            <a:chOff x="1810" y="2345"/>
            <a:chExt cx="8833" cy="4167"/>
          </a:xfrm>
        </p:grpSpPr>
        <p:sp>
          <p:nvSpPr>
            <p:cNvPr id="5" name="Text Box 9"/>
            <p:cNvSpPr txBox="1">
              <a:spLocks noChangeArrowheads="1"/>
            </p:cNvSpPr>
            <p:nvPr/>
          </p:nvSpPr>
          <p:spPr bwMode="auto">
            <a:xfrm>
              <a:off x="2376" y="5814"/>
              <a:ext cx="7789" cy="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rtl="0">
                <a:lnSpc>
                  <a:spcPct val="115000"/>
                </a:lnSpc>
                <a:spcAft>
                  <a:spcPts val="1000"/>
                </a:spcAft>
              </a:pPr>
              <a:r>
                <a:rPr lang="en-US" sz="1100" b="1" i="1" dirty="0">
                  <a:solidFill>
                    <a:srgbClr val="000000"/>
                  </a:solidFill>
                  <a:effectLst/>
                  <a:latin typeface="Calibri"/>
                  <a:ea typeface="Calibri"/>
                  <a:cs typeface="Arial"/>
                </a:rPr>
                <a:t>Figure 1.1: Energy diagrams of bulk and </a:t>
              </a:r>
              <a:r>
                <a:rPr lang="en-US" sz="1100" b="1" i="1" dirty="0" err="1">
                  <a:solidFill>
                    <a:srgbClr val="000000"/>
                  </a:solidFill>
                  <a:effectLst/>
                  <a:latin typeface="Calibri"/>
                  <a:ea typeface="Calibri"/>
                  <a:cs typeface="Arial"/>
                </a:rPr>
                <a:t>nanomaterials</a:t>
              </a:r>
              <a:r>
                <a:rPr lang="en-US" sz="1100" b="1" i="1" dirty="0">
                  <a:solidFill>
                    <a:srgbClr val="000000"/>
                  </a:solidFill>
                  <a:effectLst/>
                  <a:latin typeface="Calibri"/>
                  <a:ea typeface="Calibri"/>
                  <a:cs typeface="Arial"/>
                </a:rPr>
                <a:t> in:</a:t>
              </a:r>
              <a:endParaRPr lang="en-US" sz="1100" dirty="0">
                <a:effectLst/>
                <a:latin typeface="Calibri"/>
                <a:ea typeface="Calibri"/>
                <a:cs typeface="Arial"/>
              </a:endParaRPr>
            </a:p>
            <a:p>
              <a:pPr algn="ctr" rtl="0">
                <a:lnSpc>
                  <a:spcPct val="115000"/>
                </a:lnSpc>
                <a:spcAft>
                  <a:spcPts val="1000"/>
                </a:spcAft>
              </a:pPr>
              <a:r>
                <a:rPr lang="en-US" sz="1100" b="1" i="1" dirty="0">
                  <a:solidFill>
                    <a:srgbClr val="000000"/>
                  </a:solidFill>
                  <a:effectLst/>
                  <a:latin typeface="Calibri"/>
                  <a:ea typeface="Calibri"/>
                  <a:cs typeface="Arial"/>
                </a:rPr>
                <a:t>a- metallic materials b- semiconductor material </a:t>
              </a:r>
              <a:endParaRPr lang="en-US" sz="1100" dirty="0">
                <a:effectLst/>
                <a:latin typeface="Calibri"/>
                <a:ea typeface="Calibri"/>
                <a:cs typeface="Arial"/>
              </a:endParaRPr>
            </a:p>
          </p:txBody>
        </p:sp>
        <p:grpSp>
          <p:nvGrpSpPr>
            <p:cNvPr id="6" name="Group 5"/>
            <p:cNvGrpSpPr>
              <a:grpSpLocks/>
            </p:cNvGrpSpPr>
            <p:nvPr/>
          </p:nvGrpSpPr>
          <p:grpSpPr bwMode="auto">
            <a:xfrm>
              <a:off x="1810" y="2345"/>
              <a:ext cx="4079" cy="3433"/>
              <a:chOff x="1745" y="2548"/>
              <a:chExt cx="4329" cy="3827"/>
            </a:xfrm>
          </p:grpSpPr>
          <p:sp>
            <p:nvSpPr>
              <p:cNvPr id="10" name="Text Box 11"/>
              <p:cNvSpPr txBox="1">
                <a:spLocks noChangeArrowheads="1"/>
              </p:cNvSpPr>
              <p:nvPr/>
            </p:nvSpPr>
            <p:spPr bwMode="auto">
              <a:xfrm>
                <a:off x="3662" y="5744"/>
                <a:ext cx="709" cy="631"/>
              </a:xfrm>
              <a:prstGeom prst="rect">
                <a:avLst/>
              </a:prstGeom>
              <a:solidFill>
                <a:srgbClr val="FFFFFF"/>
              </a:solidFill>
              <a:ln w="9525">
                <a:solidFill>
                  <a:srgbClr val="FFFFFF"/>
                </a:solidFill>
                <a:miter lim="800000"/>
                <a:headEnd/>
                <a:tailEnd/>
              </a:ln>
            </p:spPr>
            <p:txBody>
              <a:bodyPr rot="0" vert="horz" wrap="square" lIns="91440" tIns="45720" rIns="91440" bIns="45720" anchor="t" anchorCtr="0" upright="1">
                <a:noAutofit/>
              </a:bodyPr>
              <a:lstStyle/>
              <a:p>
                <a:pPr algn="ctr" rtl="1">
                  <a:lnSpc>
                    <a:spcPct val="115000"/>
                  </a:lnSpc>
                  <a:spcAft>
                    <a:spcPts val="1000"/>
                  </a:spcAft>
                </a:pPr>
                <a:r>
                  <a:rPr lang="en-US" sz="1600">
                    <a:effectLst/>
                    <a:latin typeface="Calibri"/>
                    <a:ea typeface="Calibri"/>
                    <a:cs typeface="Arial"/>
                  </a:rPr>
                  <a:t>(a)</a:t>
                </a:r>
                <a:endParaRPr lang="en-US" sz="1100">
                  <a:effectLst/>
                  <a:latin typeface="Calibri"/>
                  <a:ea typeface="Calibri"/>
                  <a:cs typeface="Arial"/>
                </a:endParaRPr>
              </a:p>
            </p:txBody>
          </p:sp>
          <p:pic>
            <p:nvPicPr>
              <p:cNvPr id="11"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5" y="2548"/>
                <a:ext cx="4329" cy="3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7" name="Group 6"/>
            <p:cNvGrpSpPr>
              <a:grpSpLocks/>
            </p:cNvGrpSpPr>
            <p:nvPr/>
          </p:nvGrpSpPr>
          <p:grpSpPr bwMode="auto">
            <a:xfrm>
              <a:off x="6446" y="2357"/>
              <a:ext cx="4197" cy="3457"/>
              <a:chOff x="6550" y="2825"/>
              <a:chExt cx="4197" cy="3457"/>
            </a:xfrm>
          </p:grpSpPr>
          <p:sp>
            <p:nvSpPr>
              <p:cNvPr id="8" name="Text Box 14"/>
              <p:cNvSpPr txBox="1">
                <a:spLocks noChangeArrowheads="1"/>
              </p:cNvSpPr>
              <p:nvPr/>
            </p:nvSpPr>
            <p:spPr bwMode="auto">
              <a:xfrm>
                <a:off x="7985" y="5666"/>
                <a:ext cx="929" cy="616"/>
              </a:xfrm>
              <a:prstGeom prst="rect">
                <a:avLst/>
              </a:prstGeom>
              <a:solidFill>
                <a:srgbClr val="FFFFFF"/>
              </a:solidFill>
              <a:ln w="9525">
                <a:solidFill>
                  <a:srgbClr val="FFFFFF"/>
                </a:solidFill>
                <a:miter lim="800000"/>
                <a:headEnd/>
                <a:tailEnd/>
              </a:ln>
            </p:spPr>
            <p:txBody>
              <a:bodyPr rot="0" vert="horz" wrap="square" lIns="91440" tIns="45720" rIns="91440" bIns="45720" anchor="t" anchorCtr="0" upright="1">
                <a:noAutofit/>
              </a:bodyPr>
              <a:lstStyle/>
              <a:p>
                <a:pPr algn="ctr" rtl="1">
                  <a:lnSpc>
                    <a:spcPct val="115000"/>
                  </a:lnSpc>
                  <a:spcAft>
                    <a:spcPts val="1000"/>
                  </a:spcAft>
                </a:pPr>
                <a:r>
                  <a:rPr lang="en-US" sz="1600">
                    <a:effectLst/>
                    <a:latin typeface="Calibri"/>
                    <a:ea typeface="Calibri"/>
                    <a:cs typeface="Arial"/>
                  </a:rPr>
                  <a:t>(b)</a:t>
                </a:r>
                <a:endParaRPr lang="en-US" sz="1100">
                  <a:effectLst/>
                  <a:latin typeface="Calibri"/>
                  <a:ea typeface="Calibri"/>
                  <a:cs typeface="Arial"/>
                </a:endParaRPr>
              </a:p>
            </p:txBody>
          </p:sp>
          <p:pic>
            <p:nvPicPr>
              <p:cNvPr id="9"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50" y="2825"/>
                <a:ext cx="4197" cy="2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Tree>
    <p:extLst>
      <p:ext uri="{BB962C8B-B14F-4D97-AF65-F5344CB8AC3E}">
        <p14:creationId xmlns:p14="http://schemas.microsoft.com/office/powerpoint/2010/main" val="14481284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7544" y="176716"/>
            <a:ext cx="8352928" cy="6680675"/>
          </a:xfrm>
          <a:prstGeom prst="rect">
            <a:avLst/>
          </a:prstGeom>
        </p:spPr>
        <p:txBody>
          <a:bodyPr wrap="square">
            <a:spAutoFit/>
          </a:bodyPr>
          <a:lstStyle/>
          <a:p>
            <a:pPr algn="just" rtl="0">
              <a:lnSpc>
                <a:spcPct val="150000"/>
              </a:lnSpc>
            </a:pPr>
            <a:r>
              <a:rPr lang="en-US" sz="2400" dirty="0"/>
              <a:t>The second feature distinctive of </a:t>
            </a:r>
            <a:r>
              <a:rPr lang="en-US" sz="2400" dirty="0" err="1"/>
              <a:t>nanomaterials</a:t>
            </a:r>
            <a:r>
              <a:rPr lang="en-US" sz="2400" dirty="0"/>
              <a:t> is very high surface to volume ratios. High surface areas can be attained either by fabricating small particles or clusters where the surface-to-volume ratio of each particle is high, or by creating materials where the void surface area (pores) is high compared to the amount of bulk support material. Because most of energies are surface atoms; therefore the atoms in nanostructures have a higher average energy than atoms in larger structures. Therefore, in this scale </a:t>
            </a:r>
            <a:r>
              <a:rPr lang="en-US" sz="2400" dirty="0" smtClean="0"/>
              <a:t>the </a:t>
            </a:r>
            <a:r>
              <a:rPr lang="en-US" sz="2400" dirty="0"/>
              <a:t>surface atoms become dominant at the lower end of the size limit. As can be seen from Figure 1.2, the surface atoms became dominant only when the palladium particle size reduced to below 10 nm. </a:t>
            </a:r>
            <a:endParaRPr lang="ar-SA" sz="2400" dirty="0"/>
          </a:p>
        </p:txBody>
      </p:sp>
    </p:spTree>
    <p:extLst>
      <p:ext uri="{BB962C8B-B14F-4D97-AF65-F5344CB8AC3E}">
        <p14:creationId xmlns:p14="http://schemas.microsoft.com/office/powerpoint/2010/main" val="9061289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a:grpSpLocks/>
          </p:cNvGrpSpPr>
          <p:nvPr/>
        </p:nvGrpSpPr>
        <p:grpSpPr bwMode="auto">
          <a:xfrm>
            <a:off x="539552" y="1196752"/>
            <a:ext cx="8353285" cy="4032448"/>
            <a:chOff x="2162" y="11665"/>
            <a:chExt cx="9073" cy="4103"/>
          </a:xfrm>
        </p:grpSpPr>
        <p:sp>
          <p:nvSpPr>
            <p:cNvPr id="5" name="Text Box 26"/>
            <p:cNvSpPr txBox="1">
              <a:spLocks noChangeArrowheads="1"/>
            </p:cNvSpPr>
            <p:nvPr/>
          </p:nvSpPr>
          <p:spPr bwMode="auto">
            <a:xfrm>
              <a:off x="6301" y="13110"/>
              <a:ext cx="4934" cy="1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rtl="0">
                <a:lnSpc>
                  <a:spcPct val="115000"/>
                </a:lnSpc>
                <a:spcAft>
                  <a:spcPts val="1000"/>
                </a:spcAft>
              </a:pPr>
              <a:r>
                <a:rPr lang="en-US" sz="1100" b="1" i="1" dirty="0">
                  <a:solidFill>
                    <a:srgbClr val="000000"/>
                  </a:solidFill>
                  <a:effectLst/>
                  <a:latin typeface="Calibri"/>
                  <a:ea typeface="Calibri"/>
                  <a:cs typeface="Arial"/>
                </a:rPr>
                <a:t>Figure 1.2: The percentage of surface </a:t>
              </a:r>
              <a:endParaRPr lang="en-US" sz="1100" dirty="0">
                <a:effectLst/>
                <a:latin typeface="Calibri"/>
                <a:ea typeface="Calibri"/>
                <a:cs typeface="Arial"/>
              </a:endParaRPr>
            </a:p>
            <a:p>
              <a:pPr algn="ctr" rtl="0">
                <a:lnSpc>
                  <a:spcPct val="115000"/>
                </a:lnSpc>
                <a:spcAft>
                  <a:spcPts val="1000"/>
                </a:spcAft>
              </a:pPr>
              <a:r>
                <a:rPr lang="en-US" sz="1100" b="1" i="1" dirty="0">
                  <a:solidFill>
                    <a:srgbClr val="000000"/>
                  </a:solidFill>
                  <a:effectLst/>
                  <a:latin typeface="Calibri"/>
                  <a:ea typeface="Calibri"/>
                  <a:cs typeface="Arial"/>
                </a:rPr>
                <a:t>atoms changing with the palladium</a:t>
              </a:r>
              <a:endParaRPr lang="en-US" sz="1100" dirty="0">
                <a:effectLst/>
                <a:latin typeface="Calibri"/>
                <a:ea typeface="Calibri"/>
                <a:cs typeface="Arial"/>
              </a:endParaRPr>
            </a:p>
            <a:p>
              <a:pPr algn="ctr" rtl="0">
                <a:lnSpc>
                  <a:spcPct val="115000"/>
                </a:lnSpc>
                <a:spcAft>
                  <a:spcPts val="1000"/>
                </a:spcAft>
              </a:pPr>
              <a:r>
                <a:rPr lang="en-US" sz="1100" b="1" i="1" dirty="0">
                  <a:solidFill>
                    <a:srgbClr val="000000"/>
                  </a:solidFill>
                  <a:effectLst/>
                  <a:latin typeface="Calibri"/>
                  <a:ea typeface="Calibri"/>
                  <a:cs typeface="Arial"/>
                </a:rPr>
                <a:t> cluster diameter </a:t>
              </a:r>
              <a:r>
                <a:rPr lang="en-US" sz="1100" b="1" dirty="0">
                  <a:solidFill>
                    <a:srgbClr val="000000"/>
                  </a:solidFill>
                  <a:effectLst/>
                  <a:latin typeface="Calibri"/>
                  <a:ea typeface="Calibri"/>
                  <a:cs typeface="Arial"/>
                </a:rPr>
                <a:t>[39]</a:t>
              </a:r>
              <a:r>
                <a:rPr lang="en-US" sz="1100" i="1" dirty="0">
                  <a:solidFill>
                    <a:srgbClr val="000000"/>
                  </a:solidFill>
                  <a:effectLst/>
                  <a:latin typeface="Calibri"/>
                  <a:ea typeface="Calibri"/>
                  <a:cs typeface="Arial"/>
                </a:rPr>
                <a:t>.</a:t>
              </a:r>
              <a:endParaRPr lang="en-US" sz="1100" dirty="0">
                <a:effectLst/>
                <a:latin typeface="Calibri"/>
                <a:ea typeface="Calibri"/>
                <a:cs typeface="Arial"/>
              </a:endParaRPr>
            </a:p>
          </p:txBody>
        </p:sp>
        <p:pic>
          <p:nvPicPr>
            <p:cNvPr id="6"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2" y="11665"/>
              <a:ext cx="4459" cy="4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9304186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79512" y="332656"/>
            <a:ext cx="8496944" cy="965970"/>
          </a:xfrm>
          <a:prstGeom prst="rect">
            <a:avLst/>
          </a:prstGeom>
        </p:spPr>
        <p:txBody>
          <a:bodyPr wrap="square">
            <a:spAutoFit/>
          </a:bodyPr>
          <a:lstStyle/>
          <a:p>
            <a:pPr algn="l">
              <a:lnSpc>
                <a:spcPct val="150000"/>
              </a:lnSpc>
            </a:pPr>
            <a:r>
              <a:rPr lang="en-US" sz="2000" dirty="0"/>
              <a:t>For example the specific surface area (S) of sphere nanoparticles with diameter (r) is given by the following equation :</a:t>
            </a:r>
            <a:endParaRPr lang="ar-SA" sz="2000" dirty="0"/>
          </a:p>
        </p:txBody>
      </p:sp>
      <p:sp>
        <p:nvSpPr>
          <p:cNvPr id="11" name="Text Box 1078809"/>
          <p:cNvSpPr txBox="1">
            <a:spLocks noChangeArrowheads="1"/>
          </p:cNvSpPr>
          <p:nvPr/>
        </p:nvSpPr>
        <p:spPr bwMode="auto">
          <a:xfrm>
            <a:off x="1432502" y="1498650"/>
            <a:ext cx="6883913" cy="353106"/>
          </a:xfrm>
          <a:prstGeom prst="rect">
            <a:avLst/>
          </a:prstGeom>
          <a:solidFill>
            <a:srgbClr val="FFFFFF"/>
          </a:solidFill>
          <a:ln w="9525">
            <a:solidFill>
              <a:srgbClr val="FFFFFF"/>
            </a:solidFill>
            <a:miter lim="800000"/>
            <a:headEnd/>
            <a:tailEnd/>
          </a:ln>
        </p:spPr>
        <p:txBody>
          <a:bodyPr rot="0" vert="horz" wrap="square" lIns="91440" tIns="45720" rIns="91440" bIns="45720" anchor="t" anchorCtr="0" upright="1">
            <a:noAutofit/>
          </a:bodyPr>
          <a:lstStyle/>
          <a:p>
            <a:pPr algn="ctr" rtl="1">
              <a:lnSpc>
                <a:spcPct val="115000"/>
              </a:lnSpc>
              <a:spcAft>
                <a:spcPts val="1000"/>
              </a:spcAft>
            </a:pPr>
            <a:r>
              <a:rPr lang="en-US" b="1" dirty="0">
                <a:effectLst/>
                <a:latin typeface="Calibri"/>
                <a:ea typeface="Calibri"/>
                <a:cs typeface="Arial"/>
              </a:rPr>
              <a:t>S = (A)/ (ρ V) = 6*10</a:t>
            </a:r>
            <a:r>
              <a:rPr lang="en-US" b="1" baseline="30000" dirty="0">
                <a:effectLst/>
                <a:latin typeface="Calibri"/>
                <a:ea typeface="Calibri"/>
                <a:cs typeface="Arial"/>
              </a:rPr>
              <a:t>3</a:t>
            </a:r>
            <a:r>
              <a:rPr lang="en-US" b="1" dirty="0">
                <a:effectLst/>
                <a:latin typeface="Calibri"/>
                <a:ea typeface="Calibri"/>
                <a:cs typeface="Arial"/>
              </a:rPr>
              <a:t>/ ρ </a:t>
            </a:r>
            <a:r>
              <a:rPr lang="en-US" b="1" dirty="0" err="1">
                <a:effectLst/>
                <a:latin typeface="Calibri"/>
                <a:ea typeface="Calibri"/>
                <a:cs typeface="Arial"/>
              </a:rPr>
              <a:t>r</a:t>
            </a:r>
            <a:r>
              <a:rPr lang="en-US" b="1" baseline="-25000" dirty="0" err="1">
                <a:effectLst/>
                <a:latin typeface="Calibri"/>
                <a:ea typeface="Calibri"/>
                <a:cs typeface="Arial"/>
              </a:rPr>
              <a:t>NPs</a:t>
            </a:r>
            <a:r>
              <a:rPr lang="en-US" b="1" dirty="0">
                <a:effectLst/>
                <a:latin typeface="Calibri"/>
                <a:ea typeface="Calibri"/>
                <a:cs typeface="Arial"/>
              </a:rPr>
              <a:t>           ……………………. (1.1</a:t>
            </a:r>
            <a:r>
              <a:rPr lang="en-US" sz="1400" dirty="0">
                <a:effectLst/>
                <a:latin typeface="Calibri"/>
                <a:ea typeface="Calibri"/>
                <a:cs typeface="Arial"/>
              </a:rPr>
              <a:t>)</a:t>
            </a:r>
            <a:endParaRPr lang="en-US" sz="1100" dirty="0">
              <a:effectLst/>
              <a:latin typeface="Calibri"/>
              <a:ea typeface="Calibri"/>
              <a:cs typeface="Arial"/>
            </a:endParaRPr>
          </a:p>
        </p:txBody>
      </p:sp>
      <p:sp>
        <p:nvSpPr>
          <p:cNvPr id="12" name="Rectangle 11"/>
          <p:cNvSpPr/>
          <p:nvPr/>
        </p:nvSpPr>
        <p:spPr>
          <a:xfrm>
            <a:off x="611560" y="2132856"/>
            <a:ext cx="7632847" cy="4247317"/>
          </a:xfrm>
          <a:prstGeom prst="rect">
            <a:avLst/>
          </a:prstGeom>
        </p:spPr>
        <p:txBody>
          <a:bodyPr wrap="square">
            <a:spAutoFit/>
          </a:bodyPr>
          <a:lstStyle/>
          <a:p>
            <a:pPr algn="l" rtl="0">
              <a:lnSpc>
                <a:spcPct val="150000"/>
              </a:lnSpc>
            </a:pPr>
            <a:r>
              <a:rPr lang="en-US" sz="2000" dirty="0"/>
              <a:t>Where</a:t>
            </a:r>
          </a:p>
          <a:p>
            <a:pPr algn="l" rtl="0">
              <a:lnSpc>
                <a:spcPct val="150000"/>
              </a:lnSpc>
            </a:pPr>
            <a:r>
              <a:rPr lang="en-US" sz="2000" dirty="0"/>
              <a:t>A: is the area (cm </a:t>
            </a:r>
            <a:r>
              <a:rPr lang="en-US" sz="2000" baseline="30000" dirty="0"/>
              <a:t>2</a:t>
            </a:r>
            <a:r>
              <a:rPr lang="en-US" sz="2000" dirty="0"/>
              <a:t>),</a:t>
            </a:r>
          </a:p>
          <a:p>
            <a:pPr algn="l" rtl="0">
              <a:lnSpc>
                <a:spcPct val="150000"/>
              </a:lnSpc>
            </a:pPr>
            <a:r>
              <a:rPr lang="en-US" sz="2000" dirty="0"/>
              <a:t>V: is the volume (cm</a:t>
            </a:r>
            <a:r>
              <a:rPr lang="en-US" sz="2000" baseline="30000" dirty="0"/>
              <a:t>3</a:t>
            </a:r>
            <a:r>
              <a:rPr lang="en-US" sz="2000" dirty="0"/>
              <a:t>)</a:t>
            </a:r>
          </a:p>
          <a:p>
            <a:pPr algn="l" rtl="0">
              <a:lnSpc>
                <a:spcPct val="150000"/>
              </a:lnSpc>
            </a:pPr>
            <a:r>
              <a:rPr lang="ar-SA" sz="2000" dirty="0"/>
              <a:t>ρ </a:t>
            </a:r>
            <a:r>
              <a:rPr lang="en-US" sz="2000" dirty="0"/>
              <a:t>: is the density (g/cm</a:t>
            </a:r>
            <a:r>
              <a:rPr lang="en-US" sz="2000" baseline="30000" dirty="0"/>
              <a:t>3</a:t>
            </a:r>
            <a:r>
              <a:rPr lang="en-US" sz="2000" dirty="0"/>
              <a:t>) and </a:t>
            </a:r>
          </a:p>
          <a:p>
            <a:pPr algn="l" rtl="0">
              <a:lnSpc>
                <a:spcPct val="150000"/>
              </a:lnSpc>
            </a:pPr>
            <a:r>
              <a:rPr lang="en-US" sz="2000" dirty="0" err="1"/>
              <a:t>r</a:t>
            </a:r>
            <a:r>
              <a:rPr lang="en-US" sz="2000" baseline="-25000" dirty="0" err="1"/>
              <a:t>NPs</a:t>
            </a:r>
            <a:r>
              <a:rPr lang="en-US" sz="2000" dirty="0"/>
              <a:t>: is the size of nanoparticles (cm)</a:t>
            </a:r>
          </a:p>
          <a:p>
            <a:pPr algn="l" rtl="0">
              <a:lnSpc>
                <a:spcPct val="150000"/>
              </a:lnSpc>
            </a:pPr>
            <a:r>
              <a:rPr lang="en-US" sz="2000" dirty="0"/>
              <a:t>The specific surface area not depends on the size of NPs only but it depends on the shape of nanoparticles as shown in Figure 1.3. Therefore the efficient way to increase the surface area of material is to decrease its particle size or shape </a:t>
            </a:r>
            <a:r>
              <a:rPr lang="en-US" dirty="0"/>
              <a:t>.</a:t>
            </a:r>
          </a:p>
        </p:txBody>
      </p:sp>
    </p:spTree>
    <p:extLst>
      <p:ext uri="{BB962C8B-B14F-4D97-AF65-F5344CB8AC3E}">
        <p14:creationId xmlns:p14="http://schemas.microsoft.com/office/powerpoint/2010/main" val="38687383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a:grpSpLocks/>
          </p:cNvGrpSpPr>
          <p:nvPr/>
        </p:nvGrpSpPr>
        <p:grpSpPr bwMode="auto">
          <a:xfrm>
            <a:off x="323528" y="675319"/>
            <a:ext cx="8136904" cy="5256584"/>
            <a:chOff x="1778" y="6900"/>
            <a:chExt cx="8839" cy="5782"/>
          </a:xfrm>
        </p:grpSpPr>
        <p:sp>
          <p:nvSpPr>
            <p:cNvPr id="5" name="Text Box 30"/>
            <p:cNvSpPr txBox="1">
              <a:spLocks noChangeArrowheads="1"/>
            </p:cNvSpPr>
            <p:nvPr/>
          </p:nvSpPr>
          <p:spPr bwMode="auto">
            <a:xfrm>
              <a:off x="1778" y="11518"/>
              <a:ext cx="8839" cy="1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rtl="0">
                <a:lnSpc>
                  <a:spcPct val="115000"/>
                </a:lnSpc>
                <a:spcAft>
                  <a:spcPts val="1000"/>
                </a:spcAft>
              </a:pPr>
              <a:r>
                <a:rPr lang="en-US" sz="1100" b="1" i="1">
                  <a:effectLst/>
                  <a:latin typeface="Calibri"/>
                  <a:ea typeface="Calibri"/>
                  <a:cs typeface="Arial"/>
                </a:rPr>
                <a:t>Figure 1.3: Surface to volume ratio for sphere, cube and cylinder as a function of critical dimensions nanoscale materials have extremely high surface to volume ratios as compared to large –scale </a:t>
              </a:r>
              <a:r>
                <a:rPr lang="en-US" sz="1100" b="1" i="1">
                  <a:solidFill>
                    <a:srgbClr val="000000"/>
                  </a:solidFill>
                  <a:effectLst/>
                  <a:latin typeface="Calibri"/>
                  <a:ea typeface="Calibri"/>
                  <a:cs typeface="Arial"/>
                </a:rPr>
                <a:t>material </a:t>
              </a:r>
              <a:r>
                <a:rPr lang="en-US" sz="1100" b="1" i="1">
                  <a:solidFill>
                    <a:srgbClr val="C00000"/>
                  </a:solidFill>
                  <a:effectLst/>
                  <a:latin typeface="Calibri"/>
                  <a:ea typeface="Calibri"/>
                  <a:cs typeface="Arial"/>
                </a:rPr>
                <a:t>.</a:t>
              </a:r>
              <a:endParaRPr lang="en-US" sz="1100">
                <a:effectLst/>
                <a:latin typeface="Calibri"/>
                <a:ea typeface="Calibri"/>
                <a:cs typeface="Arial"/>
              </a:endParaRPr>
            </a:p>
            <a:p>
              <a:pPr algn="ctr" rtl="0">
                <a:lnSpc>
                  <a:spcPct val="115000"/>
                </a:lnSpc>
                <a:spcAft>
                  <a:spcPts val="1000"/>
                </a:spcAft>
              </a:pPr>
              <a:r>
                <a:rPr lang="en-US" sz="1100" b="1" i="1">
                  <a:solidFill>
                    <a:srgbClr val="000000"/>
                  </a:solidFill>
                  <a:effectLst/>
                  <a:latin typeface="Calibri"/>
                  <a:ea typeface="Calibri"/>
                  <a:cs typeface="Arial"/>
                </a:rPr>
                <a:t> </a:t>
              </a:r>
              <a:endParaRPr lang="en-US" sz="1100">
                <a:effectLst/>
                <a:latin typeface="Calibri"/>
                <a:ea typeface="Calibri"/>
                <a:cs typeface="Arial"/>
              </a:endParaRPr>
            </a:p>
          </p:txBody>
        </p:sp>
        <p:pic>
          <p:nvPicPr>
            <p:cNvPr id="6"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8" y="6900"/>
              <a:ext cx="5576" cy="4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408155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1846" y="188640"/>
            <a:ext cx="9144000" cy="685800"/>
          </a:xfrm>
        </p:spPr>
        <p:txBody>
          <a:bodyPr>
            <a:normAutofit fontScale="90000"/>
          </a:bodyPr>
          <a:lstStyle/>
          <a:p>
            <a:r>
              <a:rPr lang="en-US" sz="4000" b="1" u="sng" dirty="0"/>
              <a:t>Introduction </a:t>
            </a:r>
            <a:r>
              <a:rPr lang="en-US" sz="3200" b="1" u="sng" dirty="0"/>
              <a:t/>
            </a:r>
            <a:br>
              <a:rPr lang="en-US" sz="3200" b="1" u="sng" dirty="0"/>
            </a:br>
            <a:endParaRPr lang="en-US" sz="3200" b="1" dirty="0" smtClean="0">
              <a:cs typeface="Times New Roman" pitchFamily="18" charset="0"/>
            </a:endParaRPr>
          </a:p>
        </p:txBody>
      </p:sp>
      <p:sp>
        <p:nvSpPr>
          <p:cNvPr id="7171" name="Rectangle 3"/>
          <p:cNvSpPr>
            <a:spLocks noGrp="1" noChangeArrowheads="1"/>
          </p:cNvSpPr>
          <p:nvPr>
            <p:ph idx="1"/>
          </p:nvPr>
        </p:nvSpPr>
        <p:spPr>
          <a:xfrm>
            <a:off x="251520" y="692696"/>
            <a:ext cx="4568215" cy="5715000"/>
          </a:xfrm>
        </p:spPr>
        <p:txBody>
          <a:bodyPr>
            <a:normAutofit/>
          </a:bodyPr>
          <a:lstStyle/>
          <a:p>
            <a:pPr marL="0" indent="0" algn="l">
              <a:buNone/>
            </a:pPr>
            <a:r>
              <a:rPr lang="en-US" b="1" dirty="0">
                <a:cs typeface="Times New Roman" pitchFamily="18" charset="0"/>
              </a:rPr>
              <a:t>What is Nanotechnology?</a:t>
            </a:r>
            <a:endParaRPr lang="en-US" b="1" dirty="0" smtClean="0">
              <a:cs typeface="Arial" pitchFamily="34" charset="0"/>
            </a:endParaRPr>
          </a:p>
          <a:p>
            <a:pPr marL="609600" indent="-609600" algn="just" rtl="0" eaLnBrk="1" hangingPunct="1"/>
            <a:r>
              <a:rPr lang="en-US" sz="2400" dirty="0" smtClean="0">
                <a:cs typeface="Arial" pitchFamily="34" charset="0"/>
              </a:rPr>
              <a:t>The design, characterization, and application of structures, devices, and systems by controlled manipulation of size and shape of materials at the nanometer scale (atomic, molecular, </a:t>
            </a:r>
            <a:r>
              <a:rPr lang="en-US" sz="2400" dirty="0" smtClean="0">
                <a:cs typeface="Arial" pitchFamily="34" charset="0"/>
              </a:rPr>
              <a:t>and  macromolecular </a:t>
            </a:r>
            <a:r>
              <a:rPr lang="en-US" sz="2400" dirty="0" smtClean="0">
                <a:cs typeface="Arial" pitchFamily="34" charset="0"/>
              </a:rPr>
              <a:t>scale) , </a:t>
            </a:r>
          </a:p>
          <a:p>
            <a:pPr marL="609600" indent="-609600" algn="just" rtl="0" eaLnBrk="1" hangingPunct="1"/>
            <a:r>
              <a:rPr lang="en-US" sz="2400" dirty="0" smtClean="0">
                <a:cs typeface="Arial" pitchFamily="34" charset="0"/>
              </a:rPr>
              <a:t>To produce materials with at least one </a:t>
            </a:r>
            <a:r>
              <a:rPr lang="en-US" sz="2400" u="sng" dirty="0" smtClean="0">
                <a:cs typeface="Arial" pitchFamily="34" charset="0"/>
              </a:rPr>
              <a:t>novel</a:t>
            </a:r>
            <a:r>
              <a:rPr lang="en-US" sz="2400" dirty="0" smtClean="0">
                <a:cs typeface="Arial" pitchFamily="34" charset="0"/>
              </a:rPr>
              <a:t>/superior characteristic or property.</a:t>
            </a:r>
            <a:r>
              <a:rPr lang="en-US" dirty="0" smtClean="0">
                <a:cs typeface="Arial" pitchFamily="34" charset="0"/>
              </a:rPr>
              <a:t> </a:t>
            </a: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4860032" y="836712"/>
            <a:ext cx="4289467" cy="5616624"/>
          </a:xfrm>
          <a:prstGeom prst="rect">
            <a:avLst/>
          </a:prstGeom>
          <a:noFill/>
          <a:ln>
            <a:noFill/>
          </a:ln>
          <a:effectLst/>
          <a:extLst/>
        </p:spPr>
      </p:pic>
    </p:spTree>
    <p:extLst>
      <p:ext uri="{BB962C8B-B14F-4D97-AF65-F5344CB8AC3E}">
        <p14:creationId xmlns:p14="http://schemas.microsoft.com/office/powerpoint/2010/main" val="38778903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332657"/>
            <a:ext cx="8856984" cy="4104456"/>
          </a:xfrm>
        </p:spPr>
        <p:txBody>
          <a:bodyPr>
            <a:normAutofit/>
          </a:bodyPr>
          <a:lstStyle/>
          <a:p>
            <a:pPr marL="0" indent="0" algn="just" rtl="0">
              <a:buNone/>
            </a:pPr>
            <a:r>
              <a:rPr lang="en-US" sz="2800" dirty="0">
                <a:cs typeface="+mj-cs"/>
              </a:rPr>
              <a:t>The transition from micron range particles to nanoparticles leads to a number of changes in their properties; the major change is the increase in the surface area to volume. Thus large fractions of surface atoms together with ultra-fine size and shape effects make nanoparticles exhibit distinctly different properties from the bulk</a:t>
            </a:r>
            <a:endParaRPr lang="ar-SA" sz="2800" dirty="0">
              <a:cs typeface="+mj-cs"/>
            </a:endParaRPr>
          </a:p>
        </p:txBody>
      </p:sp>
      <p:pic>
        <p:nvPicPr>
          <p:cNvPr id="4" name="Picture 6" descr="nanosca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068960"/>
            <a:ext cx="8617828" cy="36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346956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kern="10" dirty="0">
                <a:gradFill rotWithShape="1">
                  <a:gsLst>
                    <a:gs pos="0">
                      <a:srgbClr val="3399FF"/>
                    </a:gs>
                    <a:gs pos="100000">
                      <a:srgbClr val="0033CC"/>
                    </a:gs>
                  </a:gsLst>
                  <a:path path="rect">
                    <a:fillToRect l="50000" t="50000" r="50000" b="50000"/>
                  </a:path>
                </a:gradFill>
                <a:effectLst>
                  <a:outerShdw dist="35921" dir="2700000" algn="ctr" rotWithShape="0">
                    <a:srgbClr val="C0C0C0"/>
                  </a:outerShdw>
                </a:effectLst>
                <a:latin typeface="Impact"/>
              </a:rPr>
              <a:t>Various </a:t>
            </a:r>
            <a:r>
              <a:rPr lang="en-US" kern="10" dirty="0" err="1">
                <a:gradFill rotWithShape="1">
                  <a:gsLst>
                    <a:gs pos="0">
                      <a:srgbClr val="3399FF"/>
                    </a:gs>
                    <a:gs pos="100000">
                      <a:srgbClr val="0033CC"/>
                    </a:gs>
                  </a:gsLst>
                  <a:path path="rect">
                    <a:fillToRect l="50000" t="50000" r="50000" b="50000"/>
                  </a:path>
                </a:gradFill>
                <a:effectLst>
                  <a:outerShdw dist="35921" dir="2700000" algn="ctr" rotWithShape="0">
                    <a:srgbClr val="C0C0C0"/>
                  </a:outerShdw>
                </a:effectLst>
                <a:latin typeface="Impact"/>
              </a:rPr>
              <a:t>Nanomaterials</a:t>
            </a:r>
            <a:r>
              <a:rPr lang="en-US" kern="10" dirty="0">
                <a:gradFill rotWithShape="1">
                  <a:gsLst>
                    <a:gs pos="0">
                      <a:srgbClr val="3399FF"/>
                    </a:gs>
                    <a:gs pos="100000">
                      <a:srgbClr val="0033CC"/>
                    </a:gs>
                  </a:gsLst>
                  <a:path path="rect">
                    <a:fillToRect l="50000" t="50000" r="50000" b="50000"/>
                  </a:path>
                </a:gradFill>
                <a:effectLst>
                  <a:outerShdw dist="35921" dir="2700000" algn="ctr" rotWithShape="0">
                    <a:srgbClr val="C0C0C0"/>
                  </a:outerShdw>
                </a:effectLst>
                <a:latin typeface="Impact"/>
              </a:rPr>
              <a:t> and</a:t>
            </a:r>
            <a:br>
              <a:rPr lang="en-US" kern="10" dirty="0">
                <a:gradFill rotWithShape="1">
                  <a:gsLst>
                    <a:gs pos="0">
                      <a:srgbClr val="3399FF"/>
                    </a:gs>
                    <a:gs pos="100000">
                      <a:srgbClr val="0033CC"/>
                    </a:gs>
                  </a:gsLst>
                  <a:path path="rect">
                    <a:fillToRect l="50000" t="50000" r="50000" b="50000"/>
                  </a:path>
                </a:gradFill>
                <a:effectLst>
                  <a:outerShdw dist="35921" dir="2700000" algn="ctr" rotWithShape="0">
                    <a:srgbClr val="C0C0C0"/>
                  </a:outerShdw>
                </a:effectLst>
                <a:latin typeface="Impact"/>
              </a:rPr>
            </a:br>
            <a:r>
              <a:rPr lang="en-US" kern="10" dirty="0">
                <a:gradFill rotWithShape="1">
                  <a:gsLst>
                    <a:gs pos="0">
                      <a:srgbClr val="3399FF"/>
                    </a:gs>
                    <a:gs pos="100000">
                      <a:srgbClr val="0033CC"/>
                    </a:gs>
                  </a:gsLst>
                  <a:path path="rect">
                    <a:fillToRect l="50000" t="50000" r="50000" b="50000"/>
                  </a:path>
                </a:gradFill>
                <a:effectLst>
                  <a:outerShdw dist="35921" dir="2700000" algn="ctr" rotWithShape="0">
                    <a:srgbClr val="C0C0C0"/>
                  </a:outerShdw>
                </a:effectLst>
                <a:latin typeface="Impact"/>
              </a:rPr>
              <a:t>Nanotechnologies</a:t>
            </a:r>
            <a:r>
              <a:rPr lang="ar-SA" kern="10" dirty="0">
                <a:gradFill rotWithShape="1">
                  <a:gsLst>
                    <a:gs pos="0">
                      <a:srgbClr val="3399FF"/>
                    </a:gs>
                    <a:gs pos="100000">
                      <a:srgbClr val="0033CC"/>
                    </a:gs>
                  </a:gsLst>
                  <a:path path="rect">
                    <a:fillToRect l="50000" t="50000" r="50000" b="50000"/>
                  </a:path>
                </a:gradFill>
                <a:effectLst>
                  <a:outerShdw dist="35921" dir="2700000" algn="ctr" rotWithShape="0">
                    <a:srgbClr val="C0C0C0"/>
                  </a:outerShdw>
                </a:effectLst>
                <a:latin typeface="Impact"/>
              </a:rPr>
              <a:t/>
            </a:r>
            <a:br>
              <a:rPr lang="ar-SA" kern="10" dirty="0">
                <a:gradFill rotWithShape="1">
                  <a:gsLst>
                    <a:gs pos="0">
                      <a:srgbClr val="3399FF"/>
                    </a:gs>
                    <a:gs pos="100000">
                      <a:srgbClr val="0033CC"/>
                    </a:gs>
                  </a:gsLst>
                  <a:path path="rect">
                    <a:fillToRect l="50000" t="50000" r="50000" b="50000"/>
                  </a:path>
                </a:gradFill>
                <a:effectLst>
                  <a:outerShdw dist="35921" dir="2700000" algn="ctr" rotWithShape="0">
                    <a:srgbClr val="C0C0C0"/>
                  </a:outerShdw>
                </a:effectLst>
                <a:latin typeface="Impact"/>
              </a:rPr>
            </a:br>
            <a:endParaRPr lang="ar-SA" dirty="0"/>
          </a:p>
        </p:txBody>
      </p:sp>
      <p:sp>
        <p:nvSpPr>
          <p:cNvPr id="3" name="Content Placeholder 2"/>
          <p:cNvSpPr>
            <a:spLocks noGrp="1"/>
          </p:cNvSpPr>
          <p:nvPr>
            <p:ph idx="1"/>
          </p:nvPr>
        </p:nvSpPr>
        <p:spPr>
          <a:xfrm>
            <a:off x="136525" y="1124744"/>
            <a:ext cx="9144000" cy="4525963"/>
          </a:xfrm>
        </p:spPr>
        <p:txBody>
          <a:bodyPr/>
          <a:lstStyle/>
          <a:p>
            <a:pPr marL="0" indent="0" algn="l">
              <a:buNone/>
            </a:pPr>
            <a:r>
              <a:rPr lang="ar-SA" b="1" dirty="0" smtClean="0">
                <a:solidFill>
                  <a:srgbClr val="9900FF"/>
                </a:solidFill>
              </a:rPr>
              <a:t> </a:t>
            </a:r>
            <a:r>
              <a:rPr lang="en-US" b="1" dirty="0" smtClean="0">
                <a:solidFill>
                  <a:srgbClr val="9900FF"/>
                </a:solidFill>
              </a:rPr>
              <a:t> Based </a:t>
            </a:r>
            <a:r>
              <a:rPr lang="en-US" b="1" dirty="0">
                <a:solidFill>
                  <a:srgbClr val="9900FF"/>
                </a:solidFill>
              </a:rPr>
              <a:t>on the size and shape, the Nano materials are classified as follows</a:t>
            </a:r>
          </a:p>
          <a:p>
            <a:pPr algn="l"/>
            <a:endParaRPr lang="ar-SA" dirty="0"/>
          </a:p>
        </p:txBody>
      </p:sp>
      <p:sp>
        <p:nvSpPr>
          <p:cNvPr id="4" name="Text Box 7"/>
          <p:cNvSpPr txBox="1">
            <a:spLocks noChangeArrowheads="1"/>
          </p:cNvSpPr>
          <p:nvPr/>
        </p:nvSpPr>
        <p:spPr bwMode="auto">
          <a:xfrm>
            <a:off x="179512" y="2204865"/>
            <a:ext cx="8640959"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a:spAutoFit/>
          </a:bodyPr>
          <a:lstStyle>
            <a:lvl1pPr marL="455613" indent="-227013" eaLnBrk="0" hangingPunct="0">
              <a:tabLst>
                <a:tab pos="341313" algn="l"/>
              </a:tabLst>
              <a:defRPr sz="2400">
                <a:solidFill>
                  <a:schemeClr val="tx1"/>
                </a:solidFill>
                <a:latin typeface="Times New Roman" pitchFamily="18" charset="0"/>
              </a:defRPr>
            </a:lvl1pPr>
            <a:lvl2pPr marL="742950" indent="-285750" eaLnBrk="0" hangingPunct="0">
              <a:tabLst>
                <a:tab pos="341313" algn="l"/>
              </a:tabLst>
              <a:defRPr sz="2400">
                <a:solidFill>
                  <a:schemeClr val="tx1"/>
                </a:solidFill>
                <a:latin typeface="Times New Roman" pitchFamily="18" charset="0"/>
              </a:defRPr>
            </a:lvl2pPr>
            <a:lvl3pPr marL="1143000" indent="-228600" eaLnBrk="0" hangingPunct="0">
              <a:tabLst>
                <a:tab pos="341313" algn="l"/>
              </a:tabLst>
              <a:defRPr sz="2400">
                <a:solidFill>
                  <a:schemeClr val="tx1"/>
                </a:solidFill>
                <a:latin typeface="Times New Roman" pitchFamily="18" charset="0"/>
              </a:defRPr>
            </a:lvl3pPr>
            <a:lvl4pPr marL="1600200" indent="-228600" eaLnBrk="0" hangingPunct="0">
              <a:tabLst>
                <a:tab pos="341313" algn="l"/>
              </a:tabLst>
              <a:defRPr sz="2400">
                <a:solidFill>
                  <a:schemeClr val="tx1"/>
                </a:solidFill>
                <a:latin typeface="Times New Roman" pitchFamily="18" charset="0"/>
              </a:defRPr>
            </a:lvl4pPr>
            <a:lvl5pPr marL="2057400" indent="-228600" eaLnBrk="0" hangingPunct="0">
              <a:tabLst>
                <a:tab pos="341313" algn="l"/>
              </a:tabLst>
              <a:defRPr sz="2400">
                <a:solidFill>
                  <a:schemeClr val="tx1"/>
                </a:solidFill>
                <a:latin typeface="Times New Roman" pitchFamily="18" charset="0"/>
              </a:defRPr>
            </a:lvl5pPr>
            <a:lvl6pPr marL="2514600" indent="-228600" algn="ctr" rtl="0" eaLnBrk="0" fontAlgn="base" hangingPunct="0">
              <a:spcBef>
                <a:spcPct val="0"/>
              </a:spcBef>
              <a:spcAft>
                <a:spcPct val="0"/>
              </a:spcAft>
              <a:tabLst>
                <a:tab pos="341313" algn="l"/>
              </a:tabLst>
              <a:defRPr sz="2400">
                <a:solidFill>
                  <a:schemeClr val="tx1"/>
                </a:solidFill>
                <a:latin typeface="Times New Roman" pitchFamily="18" charset="0"/>
              </a:defRPr>
            </a:lvl6pPr>
            <a:lvl7pPr marL="2971800" indent="-228600" algn="ctr" rtl="0" eaLnBrk="0" fontAlgn="base" hangingPunct="0">
              <a:spcBef>
                <a:spcPct val="0"/>
              </a:spcBef>
              <a:spcAft>
                <a:spcPct val="0"/>
              </a:spcAft>
              <a:tabLst>
                <a:tab pos="341313" algn="l"/>
              </a:tabLst>
              <a:defRPr sz="2400">
                <a:solidFill>
                  <a:schemeClr val="tx1"/>
                </a:solidFill>
                <a:latin typeface="Times New Roman" pitchFamily="18" charset="0"/>
              </a:defRPr>
            </a:lvl7pPr>
            <a:lvl8pPr marL="3429000" indent="-228600" algn="ctr" rtl="0" eaLnBrk="0" fontAlgn="base" hangingPunct="0">
              <a:spcBef>
                <a:spcPct val="0"/>
              </a:spcBef>
              <a:spcAft>
                <a:spcPct val="0"/>
              </a:spcAft>
              <a:tabLst>
                <a:tab pos="341313" algn="l"/>
              </a:tabLst>
              <a:defRPr sz="2400">
                <a:solidFill>
                  <a:schemeClr val="tx1"/>
                </a:solidFill>
                <a:latin typeface="Times New Roman" pitchFamily="18" charset="0"/>
              </a:defRPr>
            </a:lvl8pPr>
            <a:lvl9pPr marL="3886200" indent="-228600" algn="ctr" rtl="0" eaLnBrk="0" fontAlgn="base" hangingPunct="0">
              <a:spcBef>
                <a:spcPct val="0"/>
              </a:spcBef>
              <a:spcAft>
                <a:spcPct val="0"/>
              </a:spcAft>
              <a:tabLst>
                <a:tab pos="341313" algn="l"/>
              </a:tabLst>
              <a:defRPr sz="2400">
                <a:solidFill>
                  <a:schemeClr val="tx1"/>
                </a:solidFill>
                <a:latin typeface="Times New Roman" pitchFamily="18" charset="0"/>
              </a:defRPr>
            </a:lvl9pPr>
          </a:lstStyle>
          <a:p>
            <a:pPr marL="973137" lvl="1" indent="-457200" algn="l" rtl="0">
              <a:buFont typeface="Wingdings" pitchFamily="2" charset="2"/>
              <a:buChar char="Ø"/>
            </a:pPr>
            <a:r>
              <a:rPr lang="en-US" sz="3200" dirty="0" err="1" smtClean="0">
                <a:solidFill>
                  <a:srgbClr val="C00000"/>
                </a:solidFill>
              </a:rPr>
              <a:t>Nanomaterials</a:t>
            </a:r>
            <a:r>
              <a:rPr lang="en-US" sz="3200" dirty="0" smtClean="0">
                <a:solidFill>
                  <a:srgbClr val="C00000"/>
                </a:solidFill>
              </a:rPr>
              <a:t> </a:t>
            </a:r>
          </a:p>
          <a:p>
            <a:pPr marL="973137" lvl="1" indent="-457200" algn="l" rtl="0">
              <a:buFont typeface="Wingdings" pitchFamily="2" charset="2"/>
              <a:buChar char="Ø"/>
            </a:pPr>
            <a:r>
              <a:rPr lang="en-US" sz="3200" i="1" dirty="0" smtClean="0">
                <a:solidFill>
                  <a:srgbClr val="C00000"/>
                </a:solidFill>
              </a:rPr>
              <a:t>Nanoparticles</a:t>
            </a:r>
          </a:p>
          <a:p>
            <a:pPr marL="973137" lvl="1" indent="-457200" algn="l" rtl="0">
              <a:buFont typeface="Wingdings" pitchFamily="2" charset="2"/>
              <a:buChar char="Ø"/>
            </a:pPr>
            <a:r>
              <a:rPr lang="en-US" sz="3200" i="1" dirty="0">
                <a:solidFill>
                  <a:srgbClr val="C00000"/>
                </a:solidFill>
              </a:rPr>
              <a:t> </a:t>
            </a:r>
            <a:r>
              <a:rPr lang="en-US" sz="3200" dirty="0" err="1" smtClean="0">
                <a:solidFill>
                  <a:srgbClr val="C00000"/>
                </a:solidFill>
              </a:rPr>
              <a:t>Nanoscale</a:t>
            </a:r>
            <a:endParaRPr lang="en-US" sz="3200" dirty="0" smtClean="0">
              <a:solidFill>
                <a:srgbClr val="C00000"/>
              </a:solidFill>
            </a:endParaRPr>
          </a:p>
          <a:p>
            <a:pPr marL="973137" lvl="1" indent="-457200" algn="l" rtl="0">
              <a:buFont typeface="Wingdings" pitchFamily="2" charset="2"/>
              <a:buChar char="Ø"/>
            </a:pPr>
            <a:r>
              <a:rPr lang="en-US" sz="3200" dirty="0">
                <a:solidFill>
                  <a:srgbClr val="C00000"/>
                </a:solidFill>
              </a:rPr>
              <a:t> </a:t>
            </a:r>
            <a:r>
              <a:rPr lang="en-US" sz="3200" dirty="0" err="1" smtClean="0">
                <a:solidFill>
                  <a:srgbClr val="C00000"/>
                </a:solidFill>
              </a:rPr>
              <a:t>Nanoscience</a:t>
            </a:r>
            <a:r>
              <a:rPr lang="en-US" sz="3200" dirty="0" smtClean="0">
                <a:solidFill>
                  <a:srgbClr val="C00000"/>
                </a:solidFill>
              </a:rPr>
              <a:t> </a:t>
            </a:r>
          </a:p>
          <a:p>
            <a:pPr marL="973137" lvl="1" indent="-457200" algn="l" rtl="0">
              <a:buFont typeface="Wingdings" pitchFamily="2" charset="2"/>
              <a:buChar char="Ø"/>
            </a:pPr>
            <a:r>
              <a:rPr lang="en-US" sz="3200" dirty="0">
                <a:solidFill>
                  <a:srgbClr val="C00000"/>
                </a:solidFill>
              </a:rPr>
              <a:t> </a:t>
            </a:r>
            <a:r>
              <a:rPr lang="en-US" sz="3200" dirty="0" smtClean="0">
                <a:solidFill>
                  <a:srgbClr val="C00000"/>
                </a:solidFill>
              </a:rPr>
              <a:t>Nanowires</a:t>
            </a:r>
          </a:p>
          <a:p>
            <a:pPr marL="973137" lvl="1" indent="-457200" algn="l" rtl="0">
              <a:buFont typeface="Wingdings" pitchFamily="2" charset="2"/>
              <a:buChar char="Ø"/>
            </a:pPr>
            <a:r>
              <a:rPr lang="en-US" sz="3200" dirty="0">
                <a:solidFill>
                  <a:srgbClr val="C00000"/>
                </a:solidFill>
              </a:rPr>
              <a:t> </a:t>
            </a:r>
            <a:r>
              <a:rPr lang="en-US" sz="3200" dirty="0" smtClean="0">
                <a:solidFill>
                  <a:srgbClr val="C00000"/>
                </a:solidFill>
              </a:rPr>
              <a:t>Nanotubes</a:t>
            </a:r>
          </a:p>
          <a:p>
            <a:pPr marL="973137" lvl="1" indent="-457200" algn="l" rtl="0">
              <a:buFont typeface="Wingdings" pitchFamily="2" charset="2"/>
              <a:buChar char="Ø"/>
            </a:pPr>
            <a:r>
              <a:rPr lang="en-US" sz="3200" dirty="0">
                <a:solidFill>
                  <a:srgbClr val="C00000"/>
                </a:solidFill>
              </a:rPr>
              <a:t> </a:t>
            </a:r>
            <a:r>
              <a:rPr lang="en-US" sz="3200" dirty="0" err="1" smtClean="0">
                <a:solidFill>
                  <a:srgbClr val="C00000"/>
                </a:solidFill>
              </a:rPr>
              <a:t>Nanoshells</a:t>
            </a:r>
            <a:endParaRPr lang="en-US" sz="3200" dirty="0" smtClean="0">
              <a:solidFill>
                <a:srgbClr val="C00000"/>
              </a:solidFill>
            </a:endParaRPr>
          </a:p>
          <a:p>
            <a:pPr marL="973137" lvl="1" indent="-457200" algn="l" rtl="0">
              <a:buFont typeface="Wingdings" pitchFamily="2" charset="2"/>
              <a:buChar char="Ø"/>
            </a:pPr>
            <a:r>
              <a:rPr lang="en-US" sz="3200" dirty="0">
                <a:solidFill>
                  <a:srgbClr val="C00000"/>
                </a:solidFill>
              </a:rPr>
              <a:t> </a:t>
            </a:r>
            <a:r>
              <a:rPr lang="en-US" sz="3200" dirty="0" err="1" smtClean="0">
                <a:solidFill>
                  <a:srgbClr val="C00000"/>
                </a:solidFill>
              </a:rPr>
              <a:t>Nanocolloide</a:t>
            </a:r>
            <a:endParaRPr lang="en-US" sz="3200" dirty="0" smtClean="0">
              <a:solidFill>
                <a:srgbClr val="C00000"/>
              </a:solidFill>
            </a:endParaRPr>
          </a:p>
          <a:p>
            <a:pPr marL="973137" lvl="1" indent="-457200" algn="l" rtl="0">
              <a:buFont typeface="Wingdings" pitchFamily="2" charset="2"/>
              <a:buChar char="Ø"/>
            </a:pPr>
            <a:r>
              <a:rPr lang="en-US" sz="3200" dirty="0" err="1" smtClean="0">
                <a:solidFill>
                  <a:srgbClr val="C00000"/>
                </a:solidFill>
              </a:rPr>
              <a:t>Nanocluster</a:t>
            </a:r>
            <a:r>
              <a:rPr lang="en-US" sz="3200" dirty="0" smtClean="0">
                <a:solidFill>
                  <a:srgbClr val="C00000"/>
                </a:solidFill>
              </a:rPr>
              <a:t>  </a:t>
            </a:r>
          </a:p>
        </p:txBody>
      </p:sp>
    </p:spTree>
    <p:extLst>
      <p:ext uri="{BB962C8B-B14F-4D97-AF65-F5344CB8AC3E}">
        <p14:creationId xmlns:p14="http://schemas.microsoft.com/office/powerpoint/2010/main" val="8105561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23528" y="260648"/>
            <a:ext cx="8424936" cy="5544616"/>
          </a:xfrm>
        </p:spPr>
        <p:txBody>
          <a:bodyPr>
            <a:noAutofit/>
          </a:bodyPr>
          <a:lstStyle/>
          <a:p>
            <a:pPr algn="just" rtl="0"/>
            <a:r>
              <a:rPr lang="en-US" sz="2400" b="1" dirty="0" err="1">
                <a:solidFill>
                  <a:srgbClr val="C00000"/>
                </a:solidFill>
              </a:rPr>
              <a:t>Nanomaterials</a:t>
            </a:r>
            <a:r>
              <a:rPr lang="en-US" sz="2400" dirty="0"/>
              <a:t> are defined as a solid material characterized by at least one dimension in the nanometer range can be classified into </a:t>
            </a:r>
            <a:r>
              <a:rPr lang="en-US" sz="2400" dirty="0" err="1"/>
              <a:t>nanocrystalline</a:t>
            </a:r>
            <a:r>
              <a:rPr lang="en-US" sz="2400" dirty="0"/>
              <a:t> materials and nanoparticles. The former are polycrystalline bulk materials with grain sizes in the nanometer range (less than 100 nm), while the latter refers to ultrafine dispersive particles with diameters below 100 nm</a:t>
            </a:r>
            <a:r>
              <a:rPr lang="en-US" sz="2400" dirty="0" smtClean="0"/>
              <a:t>.</a:t>
            </a:r>
            <a:br>
              <a:rPr lang="en-US" sz="2400" dirty="0" smtClean="0"/>
            </a:br>
            <a:r>
              <a:rPr lang="en-US" sz="2400" dirty="0" smtClean="0"/>
              <a:t> </a:t>
            </a:r>
            <a:r>
              <a:rPr lang="en-US" sz="2400" dirty="0"/>
              <a:t/>
            </a:r>
            <a:br>
              <a:rPr lang="en-US" sz="2400" dirty="0"/>
            </a:br>
            <a:r>
              <a:rPr lang="en-US" sz="2400" dirty="0"/>
              <a:t>The term </a:t>
            </a:r>
            <a:r>
              <a:rPr lang="en-US" sz="2400" b="1" dirty="0">
                <a:solidFill>
                  <a:srgbClr val="C00000"/>
                </a:solidFill>
              </a:rPr>
              <a:t>Nanoparticle</a:t>
            </a:r>
            <a:r>
              <a:rPr lang="en-US" sz="2400" b="1" dirty="0"/>
              <a:t> </a:t>
            </a:r>
            <a:r>
              <a:rPr lang="en-US" sz="2400" dirty="0"/>
              <a:t>(NPs) refers to a particle where all the three dimensions are in the nanometer scale and it exists in different shapes such as spherical, triangular, cubical, pentagonal, rod-shaped, shells, ellipsoidal and so forth. It contains small enough number of constituent atoms or molecules that they differ from the properties inherent in their bulk counterparts . (NPs) are generally considered as the building blocks of bulk </a:t>
            </a:r>
            <a:r>
              <a:rPr lang="en-US" sz="2400" dirty="0" err="1"/>
              <a:t>nanocrystalline</a:t>
            </a:r>
            <a:r>
              <a:rPr lang="en-US" sz="2400" dirty="0"/>
              <a:t> materials.</a:t>
            </a:r>
          </a:p>
        </p:txBody>
      </p:sp>
    </p:spTree>
    <p:extLst>
      <p:ext uri="{BB962C8B-B14F-4D97-AF65-F5344CB8AC3E}">
        <p14:creationId xmlns:p14="http://schemas.microsoft.com/office/powerpoint/2010/main" val="32025629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404664"/>
            <a:ext cx="8208912" cy="5940088"/>
          </a:xfrm>
          <a:prstGeom prst="rect">
            <a:avLst/>
          </a:prstGeom>
        </p:spPr>
        <p:txBody>
          <a:bodyPr wrap="square">
            <a:spAutoFit/>
          </a:bodyPr>
          <a:lstStyle/>
          <a:p>
            <a:pPr algn="l" rtl="0"/>
            <a:r>
              <a:rPr lang="en-US" sz="2400" dirty="0"/>
              <a:t>The term </a:t>
            </a:r>
            <a:r>
              <a:rPr lang="en-US" sz="2400" b="1" dirty="0" err="1">
                <a:solidFill>
                  <a:srgbClr val="C00000"/>
                </a:solidFill>
              </a:rPr>
              <a:t>Nanoscale</a:t>
            </a:r>
            <a:r>
              <a:rPr lang="en-US" sz="2400" dirty="0"/>
              <a:t> A scale used to measure and calculate the dimensions of the wind between 0.1 and 100 </a:t>
            </a:r>
            <a:r>
              <a:rPr lang="en-US" sz="2400" dirty="0" smtClean="0"/>
              <a:t>nm</a:t>
            </a:r>
          </a:p>
          <a:p>
            <a:pPr algn="l" rtl="0"/>
            <a:endParaRPr lang="en-US" sz="2400" dirty="0"/>
          </a:p>
          <a:p>
            <a:pPr algn="l" rtl="0"/>
            <a:r>
              <a:rPr lang="en-US" sz="2400" dirty="0" smtClean="0"/>
              <a:t>The </a:t>
            </a:r>
            <a:r>
              <a:rPr lang="en-US" sz="2400" dirty="0"/>
              <a:t>term</a:t>
            </a:r>
            <a:r>
              <a:rPr lang="en-US" sz="2400" dirty="0">
                <a:solidFill>
                  <a:srgbClr val="C00000"/>
                </a:solidFill>
              </a:rPr>
              <a:t>  </a:t>
            </a:r>
            <a:r>
              <a:rPr lang="en-US" sz="2400" b="1" dirty="0" err="1">
                <a:solidFill>
                  <a:srgbClr val="C00000"/>
                </a:solidFill>
              </a:rPr>
              <a:t>Nanoscience</a:t>
            </a:r>
            <a:r>
              <a:rPr lang="en-US" sz="2400" b="1" dirty="0">
                <a:solidFill>
                  <a:srgbClr val="C00000"/>
                </a:solidFill>
              </a:rPr>
              <a:t> </a:t>
            </a:r>
            <a:r>
              <a:rPr lang="en-US" sz="2400" dirty="0">
                <a:solidFill>
                  <a:srgbClr val="C00000"/>
                </a:solidFill>
              </a:rPr>
              <a:t> </a:t>
            </a:r>
            <a:r>
              <a:rPr lang="en-US" sz="2400" dirty="0"/>
              <a:t>A science that deals with the material at its atomic and molecular level with a scale not exceeding 100 nm,  A science that is also interested in discovering and studying the properties of </a:t>
            </a:r>
            <a:r>
              <a:rPr lang="en-US" sz="2400" dirty="0" err="1"/>
              <a:t>nanomaterials</a:t>
            </a:r>
            <a:r>
              <a:rPr lang="en-US" sz="2400" dirty="0"/>
              <a:t>. </a:t>
            </a:r>
            <a:endParaRPr lang="en-US" sz="2400" dirty="0" smtClean="0"/>
          </a:p>
          <a:p>
            <a:pPr algn="l" rtl="0"/>
            <a:endParaRPr lang="en-US" sz="2400" dirty="0"/>
          </a:p>
          <a:p>
            <a:pPr algn="l" rtl="0"/>
            <a:r>
              <a:rPr lang="en-US" sz="2400" dirty="0"/>
              <a:t>The term </a:t>
            </a:r>
            <a:r>
              <a:rPr lang="en-US" sz="2400" b="1" dirty="0">
                <a:solidFill>
                  <a:srgbClr val="C00000"/>
                </a:solidFill>
              </a:rPr>
              <a:t>Nanowires</a:t>
            </a:r>
            <a:r>
              <a:rPr lang="en-US" sz="2400" dirty="0"/>
              <a:t> </a:t>
            </a:r>
            <a:r>
              <a:rPr lang="en-US" sz="2400" dirty="0" smtClean="0"/>
              <a:t>a </a:t>
            </a:r>
            <a:r>
              <a:rPr lang="en-US" sz="2400" dirty="0"/>
              <a:t>nanowire in </a:t>
            </a:r>
            <a:r>
              <a:rPr lang="en-US" sz="2400" dirty="0" err="1"/>
              <a:t>nanoscale</a:t>
            </a:r>
            <a:r>
              <a:rPr lang="en-US" sz="2400" dirty="0"/>
              <a:t> dimensions having a single dimension and characterized by characteristics  Electric and photovoltaic are considered to be the basic building blocks used in the building of </a:t>
            </a:r>
            <a:r>
              <a:rPr lang="en-US" sz="2400" dirty="0" err="1"/>
              <a:t>nano</a:t>
            </a:r>
            <a:r>
              <a:rPr lang="en-US" sz="2400" dirty="0"/>
              <a:t>  devices</a:t>
            </a:r>
            <a:r>
              <a:rPr lang="en-US" sz="2400" dirty="0" smtClean="0"/>
              <a:t>.</a:t>
            </a:r>
          </a:p>
          <a:p>
            <a:pPr algn="l" rtl="0"/>
            <a:endParaRPr lang="en-US" sz="2400" dirty="0" smtClean="0"/>
          </a:p>
          <a:p>
            <a:pPr algn="l" rtl="0"/>
            <a:r>
              <a:rPr lang="en-US" sz="2400" dirty="0"/>
              <a:t>The term </a:t>
            </a:r>
            <a:r>
              <a:rPr lang="en-US" sz="2400" b="1" dirty="0" err="1">
                <a:solidFill>
                  <a:srgbClr val="C00000"/>
                </a:solidFill>
              </a:rPr>
              <a:t>Nanoscale</a:t>
            </a:r>
            <a:r>
              <a:rPr lang="en-US" sz="2400" dirty="0"/>
              <a:t> A scale used to measure and calculate the dimensions of the wind between 0.1 and 100 </a:t>
            </a:r>
            <a:r>
              <a:rPr lang="en-US" sz="2400" dirty="0" smtClean="0"/>
              <a:t>nm.</a:t>
            </a:r>
            <a:r>
              <a:rPr lang="en-US" sz="2400" dirty="0"/>
              <a:t/>
            </a:r>
            <a:br>
              <a:rPr lang="en-US" sz="2400" dirty="0"/>
            </a:br>
            <a:r>
              <a:rPr lang="en-US" sz="2000" dirty="0"/>
              <a:t>         </a:t>
            </a:r>
          </a:p>
        </p:txBody>
      </p:sp>
    </p:spTree>
    <p:extLst>
      <p:ext uri="{BB962C8B-B14F-4D97-AF65-F5344CB8AC3E}">
        <p14:creationId xmlns:p14="http://schemas.microsoft.com/office/powerpoint/2010/main" val="1872856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3528" y="335846"/>
            <a:ext cx="8640960" cy="6370975"/>
          </a:xfrm>
          <a:prstGeom prst="rect">
            <a:avLst/>
          </a:prstGeom>
        </p:spPr>
        <p:txBody>
          <a:bodyPr wrap="square">
            <a:spAutoFit/>
          </a:bodyPr>
          <a:lstStyle/>
          <a:p>
            <a:pPr algn="l" rtl="0"/>
            <a:r>
              <a:rPr lang="en-US" sz="2400" dirty="0"/>
              <a:t>The term </a:t>
            </a:r>
            <a:r>
              <a:rPr lang="en-US" sz="2400" b="1" dirty="0">
                <a:solidFill>
                  <a:srgbClr val="C00000"/>
                </a:solidFill>
              </a:rPr>
              <a:t>Nanotubes</a:t>
            </a:r>
            <a:r>
              <a:rPr lang="en-US" sz="2400" dirty="0"/>
              <a:t> such as carbon nanotubes, are cylindrical tubes Carbon is one-  dimensional, hexagonal or pentagonal and has physical properties Featured</a:t>
            </a:r>
            <a:r>
              <a:rPr lang="en-US" sz="2400" dirty="0" smtClean="0"/>
              <a:t>.</a:t>
            </a:r>
          </a:p>
          <a:p>
            <a:pPr algn="l" rtl="0"/>
            <a:endParaRPr lang="en-US" sz="2400" dirty="0"/>
          </a:p>
          <a:p>
            <a:pPr algn="l" rtl="0"/>
            <a:r>
              <a:rPr lang="en-US" sz="2400" dirty="0" smtClean="0"/>
              <a:t>The </a:t>
            </a:r>
            <a:r>
              <a:rPr lang="en-US" sz="2400" dirty="0"/>
              <a:t>term </a:t>
            </a:r>
            <a:r>
              <a:rPr lang="en-US" sz="2400" b="1" dirty="0" err="1">
                <a:solidFill>
                  <a:srgbClr val="C00000"/>
                </a:solidFill>
              </a:rPr>
              <a:t>Nanoshells</a:t>
            </a:r>
            <a:r>
              <a:rPr lang="en-US" sz="2400" dirty="0"/>
              <a:t> The particles in the nanoparticles have a peel or can be said to be a thin metal layer surrounding the roll , Made of semiconductor material have the ability to absorb or diffuse light in all its lengths </a:t>
            </a:r>
            <a:r>
              <a:rPr lang="en-US" sz="2400" dirty="0" smtClean="0"/>
              <a:t>Waveform.</a:t>
            </a:r>
          </a:p>
          <a:p>
            <a:pPr algn="l" rtl="0"/>
            <a:endParaRPr lang="en-US" sz="2400" dirty="0"/>
          </a:p>
          <a:p>
            <a:pPr algn="just" rtl="0"/>
            <a:r>
              <a:rPr lang="en-US" sz="2400" dirty="0"/>
              <a:t>The term </a:t>
            </a:r>
            <a:r>
              <a:rPr lang="en-US" sz="2400" b="1" dirty="0" err="1">
                <a:solidFill>
                  <a:srgbClr val="C00000"/>
                </a:solidFill>
              </a:rPr>
              <a:t>Nanocolloid</a:t>
            </a:r>
            <a:r>
              <a:rPr lang="en-US" sz="2400" dirty="0"/>
              <a:t> is a stable liquid phase containing particles in different sizes ranging from nanometers to several hundreds of micrometers, many colloidal particles can be detected by the way of the scatter light, such as dust particles in air.</a:t>
            </a:r>
          </a:p>
          <a:p>
            <a:pPr algn="l" rtl="0"/>
            <a:r>
              <a:rPr lang="en-US" sz="2400" dirty="0"/>
              <a:t> The term </a:t>
            </a:r>
            <a:r>
              <a:rPr lang="en-US" sz="2400" b="1" dirty="0" err="1">
                <a:solidFill>
                  <a:srgbClr val="C00000"/>
                </a:solidFill>
              </a:rPr>
              <a:t>Nanocluster</a:t>
            </a:r>
            <a:r>
              <a:rPr lang="en-US" sz="2400" dirty="0"/>
              <a:t> usually refers to small nanoparticles that have well-defined composition and surface structure as finite aggregates of atoms or molecules which are bound by forces of metallic, covalent, ionic or Vander Waals bonds.</a:t>
            </a:r>
            <a:endParaRPr lang="en-US" sz="2400" dirty="0"/>
          </a:p>
        </p:txBody>
      </p:sp>
    </p:spTree>
    <p:extLst>
      <p:ext uri="{BB962C8B-B14F-4D97-AF65-F5344CB8AC3E}">
        <p14:creationId xmlns:p14="http://schemas.microsoft.com/office/powerpoint/2010/main" val="36122609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2778"/>
            <a:ext cx="8229600" cy="810344"/>
          </a:xfrm>
        </p:spPr>
        <p:txBody>
          <a:bodyPr>
            <a:normAutofit fontScale="90000"/>
          </a:bodyPr>
          <a:lstStyle/>
          <a:p>
            <a:r>
              <a:rPr lang="en-US" b="1" i="1" u="sng" dirty="0" smtClean="0">
                <a:effectLst>
                  <a:outerShdw blurRad="38100" dist="38100" dir="2700000" algn="tl">
                    <a:srgbClr val="C0C0C0"/>
                  </a:outerShdw>
                </a:effectLst>
              </a:rPr>
              <a:t>Principle and theory of </a:t>
            </a:r>
            <a:r>
              <a:rPr lang="en-US" b="1" i="1" u="sng" dirty="0" err="1" smtClean="0">
                <a:effectLst>
                  <a:outerShdw blurRad="38100" dist="38100" dir="2700000" algn="tl">
                    <a:srgbClr val="C0C0C0"/>
                  </a:outerShdw>
                </a:effectLst>
              </a:rPr>
              <a:t>Nanomaterials</a:t>
            </a:r>
            <a:r>
              <a:rPr lang="en-US" b="1" i="1" u="sng" dirty="0" smtClean="0">
                <a:effectLst>
                  <a:outerShdw blurRad="38100" dist="38100" dir="2700000" algn="tl">
                    <a:srgbClr val="C0C0C0"/>
                  </a:outerShdw>
                </a:effectLst>
              </a:rPr>
              <a:t> </a:t>
            </a:r>
            <a:endParaRPr lang="ar-SA" dirty="0"/>
          </a:p>
        </p:txBody>
      </p:sp>
      <p:graphicFrame>
        <p:nvGraphicFramePr>
          <p:cNvPr id="4" name="Table 3"/>
          <p:cNvGraphicFramePr>
            <a:graphicFrameLocks noGrp="1"/>
          </p:cNvGraphicFramePr>
          <p:nvPr>
            <p:extLst>
              <p:ext uri="{D42A27DB-BD31-4B8C-83A1-F6EECF244321}">
                <p14:modId xmlns:p14="http://schemas.microsoft.com/office/powerpoint/2010/main" val="3491096977"/>
              </p:ext>
            </p:extLst>
          </p:nvPr>
        </p:nvGraphicFramePr>
        <p:xfrm>
          <a:off x="251520" y="692698"/>
          <a:ext cx="8892480" cy="6350883"/>
        </p:xfrm>
        <a:graphic>
          <a:graphicData uri="http://schemas.openxmlformats.org/drawingml/2006/table">
            <a:tbl>
              <a:tblPr firstRow="1" firstCol="1" bandRow="1">
                <a:tableStyleId>{5C22544A-7EE6-4342-B048-85BDC9FD1C3A}</a:tableStyleId>
              </a:tblPr>
              <a:tblGrid>
                <a:gridCol w="4249503"/>
                <a:gridCol w="4642977"/>
              </a:tblGrid>
              <a:tr h="347621">
                <a:tc>
                  <a:txBody>
                    <a:bodyPr/>
                    <a:lstStyle/>
                    <a:p>
                      <a:pPr algn="ctr" rtl="0">
                        <a:lnSpc>
                          <a:spcPct val="150000"/>
                        </a:lnSpc>
                        <a:spcAft>
                          <a:spcPts val="0"/>
                        </a:spcAft>
                        <a:tabLst>
                          <a:tab pos="2628900" algn="r"/>
                        </a:tabLst>
                      </a:pPr>
                      <a:r>
                        <a:rPr lang="en-US" sz="1600" b="1" dirty="0">
                          <a:effectLst/>
                        </a:rPr>
                        <a:t>The principle</a:t>
                      </a:r>
                      <a:endParaRPr lang="en-US" sz="1600" b="1" dirty="0">
                        <a:effectLst/>
                        <a:latin typeface="Calibri"/>
                        <a:ea typeface="Calibri"/>
                        <a:cs typeface="Arial"/>
                      </a:endParaRPr>
                    </a:p>
                  </a:txBody>
                  <a:tcPr marL="46183" marR="46183" marT="0" marB="0"/>
                </a:tc>
                <a:tc>
                  <a:txBody>
                    <a:bodyPr/>
                    <a:lstStyle/>
                    <a:p>
                      <a:pPr algn="ctr" rtl="0">
                        <a:lnSpc>
                          <a:spcPct val="150000"/>
                        </a:lnSpc>
                        <a:spcAft>
                          <a:spcPts val="0"/>
                        </a:spcAft>
                        <a:tabLst>
                          <a:tab pos="2628900" algn="r"/>
                        </a:tabLst>
                      </a:pPr>
                      <a:r>
                        <a:rPr lang="en-US" sz="1600" b="1" dirty="0">
                          <a:effectLst/>
                        </a:rPr>
                        <a:t>Property</a:t>
                      </a:r>
                      <a:endParaRPr lang="en-US" sz="1600" b="1" dirty="0">
                        <a:effectLst/>
                        <a:latin typeface="Calibri"/>
                        <a:ea typeface="Calibri"/>
                        <a:cs typeface="Arial"/>
                      </a:endParaRPr>
                    </a:p>
                  </a:txBody>
                  <a:tcPr marL="46183" marR="46183" marT="0" marB="0"/>
                </a:tc>
              </a:tr>
              <a:tr h="1123104">
                <a:tc>
                  <a:txBody>
                    <a:bodyPr/>
                    <a:lstStyle/>
                    <a:p>
                      <a:pPr algn="ctr" rtl="0">
                        <a:lnSpc>
                          <a:spcPct val="150000"/>
                        </a:lnSpc>
                        <a:spcAft>
                          <a:spcPts val="0"/>
                        </a:spcAft>
                        <a:tabLst>
                          <a:tab pos="2628900" algn="r"/>
                        </a:tabLst>
                      </a:pPr>
                      <a:r>
                        <a:rPr lang="en-US" sz="1600" b="1" dirty="0">
                          <a:effectLst/>
                        </a:rPr>
                        <a:t>Ability to control the movement of atoms individually accurately and rearrange them.</a:t>
                      </a:r>
                      <a:endParaRPr lang="en-US" sz="1600" b="1" dirty="0">
                        <a:effectLst/>
                        <a:latin typeface="Calibri"/>
                        <a:ea typeface="Calibri"/>
                        <a:cs typeface="Arial"/>
                      </a:endParaRPr>
                    </a:p>
                  </a:txBody>
                  <a:tcPr marL="46183" marR="46183" marT="0" marB="0"/>
                </a:tc>
                <a:tc>
                  <a:txBody>
                    <a:bodyPr/>
                    <a:lstStyle/>
                    <a:p>
                      <a:pPr algn="ctr" rtl="0">
                        <a:lnSpc>
                          <a:spcPct val="150000"/>
                        </a:lnSpc>
                        <a:spcAft>
                          <a:spcPts val="0"/>
                        </a:spcAft>
                        <a:tabLst>
                          <a:tab pos="2628900" algn="r"/>
                        </a:tabLst>
                      </a:pPr>
                      <a:r>
                        <a:rPr lang="en-US" sz="1600" b="1" dirty="0">
                          <a:effectLst/>
                        </a:rPr>
                        <a:t>The possibility of building any material in the universe because the atom is the construction unit for all materials.</a:t>
                      </a:r>
                      <a:endParaRPr lang="en-US" sz="1600" b="1" dirty="0">
                        <a:effectLst/>
                        <a:latin typeface="Calibri"/>
                        <a:ea typeface="Calibri"/>
                        <a:cs typeface="Arial"/>
                      </a:endParaRPr>
                    </a:p>
                  </a:txBody>
                  <a:tcPr marL="46183" marR="46183" marT="0" marB="0"/>
                </a:tc>
              </a:tr>
              <a:tr h="1123104">
                <a:tc>
                  <a:txBody>
                    <a:bodyPr/>
                    <a:lstStyle/>
                    <a:p>
                      <a:pPr algn="ctr" rtl="0">
                        <a:lnSpc>
                          <a:spcPct val="150000"/>
                        </a:lnSpc>
                        <a:spcAft>
                          <a:spcPts val="0"/>
                        </a:spcAft>
                        <a:tabLst>
                          <a:tab pos="2628900" algn="r"/>
                        </a:tabLst>
                      </a:pPr>
                      <a:r>
                        <a:rPr lang="en-US" sz="1600" b="1" dirty="0">
                          <a:effectLst/>
                        </a:rPr>
                        <a:t>The physical and chemical properties of the material at the nanometer scale differ from those of the same material at its natural scale.</a:t>
                      </a:r>
                      <a:endParaRPr lang="en-US" sz="1600" b="1" dirty="0">
                        <a:effectLst/>
                        <a:latin typeface="Calibri"/>
                        <a:ea typeface="Calibri"/>
                        <a:cs typeface="Arial"/>
                      </a:endParaRPr>
                    </a:p>
                  </a:txBody>
                  <a:tcPr marL="46183" marR="46183" marT="0" marB="0"/>
                </a:tc>
                <a:tc>
                  <a:txBody>
                    <a:bodyPr/>
                    <a:lstStyle/>
                    <a:p>
                      <a:pPr algn="ctr" rtl="0">
                        <a:lnSpc>
                          <a:spcPct val="150000"/>
                        </a:lnSpc>
                        <a:spcAft>
                          <a:spcPts val="0"/>
                        </a:spcAft>
                        <a:tabLst>
                          <a:tab pos="2628900" algn="r"/>
                        </a:tabLst>
                      </a:pPr>
                      <a:r>
                        <a:rPr lang="en-US" sz="1600" b="1" dirty="0">
                          <a:effectLst/>
                        </a:rPr>
                        <a:t>The discovery of characteristic properties of the materials used in many inventions and applied fields.</a:t>
                      </a:r>
                      <a:endParaRPr lang="en-US" sz="1600" b="1" dirty="0">
                        <a:effectLst/>
                        <a:latin typeface="Calibri"/>
                        <a:ea typeface="Calibri"/>
                        <a:cs typeface="Arial"/>
                      </a:endParaRPr>
                    </a:p>
                  </a:txBody>
                  <a:tcPr marL="46183" marR="46183" marT="0" marB="0"/>
                </a:tc>
              </a:tr>
              <a:tr h="1123104">
                <a:tc>
                  <a:txBody>
                    <a:bodyPr/>
                    <a:lstStyle/>
                    <a:p>
                      <a:pPr algn="ctr" rtl="0">
                        <a:lnSpc>
                          <a:spcPct val="150000"/>
                        </a:lnSpc>
                        <a:spcAft>
                          <a:spcPts val="0"/>
                        </a:spcAft>
                        <a:tabLst>
                          <a:tab pos="2628900" algn="r"/>
                        </a:tabLst>
                      </a:pPr>
                      <a:r>
                        <a:rPr lang="en-US" sz="1600" b="1" dirty="0">
                          <a:effectLst/>
                        </a:rPr>
                        <a:t>Nanotechnology is based on the principles of physics, chemistry, biology and electronic engineering.</a:t>
                      </a:r>
                      <a:endParaRPr lang="en-US" sz="1600" b="1" dirty="0">
                        <a:effectLst/>
                        <a:latin typeface="Calibri"/>
                        <a:ea typeface="Calibri"/>
                        <a:cs typeface="Arial"/>
                      </a:endParaRPr>
                    </a:p>
                  </a:txBody>
                  <a:tcPr marL="46183" marR="46183" marT="0" marB="0"/>
                </a:tc>
                <a:tc>
                  <a:txBody>
                    <a:bodyPr/>
                    <a:lstStyle/>
                    <a:p>
                      <a:pPr algn="ctr" rtl="0">
                        <a:lnSpc>
                          <a:spcPct val="150000"/>
                        </a:lnSpc>
                        <a:spcAft>
                          <a:spcPts val="0"/>
                        </a:spcAft>
                        <a:tabLst>
                          <a:tab pos="2628900" algn="r"/>
                        </a:tabLst>
                      </a:pPr>
                      <a:r>
                        <a:rPr lang="en-US" sz="1600" b="1" dirty="0">
                          <a:effectLst/>
                        </a:rPr>
                        <a:t>Linking science and encouraging everyone in different scientific disciplines to enter into its field and cooperate with each other.</a:t>
                      </a:r>
                      <a:endParaRPr lang="en-US" sz="1600" b="1" dirty="0">
                        <a:effectLst/>
                        <a:latin typeface="Calibri"/>
                        <a:ea typeface="Calibri"/>
                        <a:cs typeface="Arial"/>
                      </a:endParaRPr>
                    </a:p>
                  </a:txBody>
                  <a:tcPr marL="46183" marR="46183" marT="0" marB="0"/>
                </a:tc>
              </a:tr>
              <a:tr h="1510846">
                <a:tc>
                  <a:txBody>
                    <a:bodyPr/>
                    <a:lstStyle/>
                    <a:p>
                      <a:pPr algn="ctr" rtl="0">
                        <a:lnSpc>
                          <a:spcPct val="150000"/>
                        </a:lnSpc>
                        <a:spcAft>
                          <a:spcPts val="0"/>
                        </a:spcAft>
                        <a:tabLst>
                          <a:tab pos="2628900" algn="r"/>
                        </a:tabLst>
                      </a:pPr>
                      <a:r>
                        <a:rPr lang="en-US" sz="1600" b="1" dirty="0">
                          <a:effectLst/>
                        </a:rPr>
                        <a:t>The ability to control atoms in the manufacture of materials and machines and purifying them from impurities and removing them from defects.</a:t>
                      </a:r>
                      <a:endParaRPr lang="en-US" sz="1600" b="1" dirty="0">
                        <a:effectLst/>
                        <a:latin typeface="Calibri"/>
                        <a:ea typeface="Calibri"/>
                        <a:cs typeface="Arial"/>
                      </a:endParaRPr>
                    </a:p>
                  </a:txBody>
                  <a:tcPr marL="46183" marR="46183" marT="0" marB="0"/>
                </a:tc>
                <a:tc>
                  <a:txBody>
                    <a:bodyPr/>
                    <a:lstStyle/>
                    <a:p>
                      <a:pPr algn="ctr" rtl="0">
                        <a:lnSpc>
                          <a:spcPct val="150000"/>
                        </a:lnSpc>
                        <a:spcAft>
                          <a:spcPts val="0"/>
                        </a:spcAft>
                        <a:tabLst>
                          <a:tab pos="2628900" algn="r"/>
                        </a:tabLst>
                      </a:pPr>
                      <a:r>
                        <a:rPr lang="en-US" sz="1600" b="1" dirty="0">
                          <a:effectLst/>
                        </a:rPr>
                        <a:t>The properties of materials and machines become better. They are smaller, lighter, stronger, faster, cheaper and less energy intensive.</a:t>
                      </a:r>
                      <a:endParaRPr lang="en-US" sz="1600" b="1" dirty="0">
                        <a:effectLst/>
                        <a:latin typeface="Calibri"/>
                        <a:ea typeface="Calibri"/>
                        <a:cs typeface="Arial"/>
                      </a:endParaRPr>
                    </a:p>
                  </a:txBody>
                  <a:tcPr marL="46183" marR="46183" marT="0" marB="0"/>
                </a:tc>
              </a:tr>
              <a:tr h="1123104">
                <a:tc>
                  <a:txBody>
                    <a:bodyPr/>
                    <a:lstStyle/>
                    <a:p>
                      <a:pPr algn="ctr" rtl="0">
                        <a:lnSpc>
                          <a:spcPct val="150000"/>
                        </a:lnSpc>
                        <a:spcAft>
                          <a:spcPts val="0"/>
                        </a:spcAft>
                        <a:tabLst>
                          <a:tab pos="2628900" algn="r"/>
                        </a:tabLst>
                      </a:pPr>
                      <a:r>
                        <a:rPr lang="en-US" sz="1600" b="1" dirty="0">
                          <a:effectLst/>
                        </a:rPr>
                        <a:t>Nanotechnology is based on scientific research that can be applied to useful inventions and uses.</a:t>
                      </a:r>
                      <a:endParaRPr lang="en-US" sz="1600" b="1" dirty="0">
                        <a:effectLst/>
                        <a:latin typeface="Calibri"/>
                        <a:ea typeface="Calibri"/>
                        <a:cs typeface="Arial"/>
                      </a:endParaRPr>
                    </a:p>
                  </a:txBody>
                  <a:tcPr marL="46183" marR="46183" marT="0" marB="0"/>
                </a:tc>
                <a:tc>
                  <a:txBody>
                    <a:bodyPr/>
                    <a:lstStyle/>
                    <a:p>
                      <a:pPr algn="ctr" rtl="0">
                        <a:lnSpc>
                          <a:spcPct val="150000"/>
                        </a:lnSpc>
                        <a:spcAft>
                          <a:spcPts val="0"/>
                        </a:spcAft>
                        <a:tabLst>
                          <a:tab pos="2628900" algn="r"/>
                        </a:tabLst>
                      </a:pPr>
                      <a:r>
                        <a:rPr lang="en-US" sz="1600" b="1" dirty="0">
                          <a:effectLst/>
                        </a:rPr>
                        <a:t>Science fiction has become a reality</a:t>
                      </a:r>
                      <a:endParaRPr lang="en-US" sz="1600" b="1" dirty="0">
                        <a:effectLst/>
                        <a:latin typeface="Calibri"/>
                        <a:ea typeface="Calibri"/>
                        <a:cs typeface="Arial"/>
                      </a:endParaRPr>
                    </a:p>
                  </a:txBody>
                  <a:tcPr marL="46183" marR="46183" marT="0" marB="0"/>
                </a:tc>
              </a:tr>
            </a:tbl>
          </a:graphicData>
        </a:graphic>
      </p:graphicFrame>
    </p:spTree>
    <p:extLst>
      <p:ext uri="{BB962C8B-B14F-4D97-AF65-F5344CB8AC3E}">
        <p14:creationId xmlns:p14="http://schemas.microsoft.com/office/powerpoint/2010/main" val="38797933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88640"/>
            <a:ext cx="8229600" cy="6120680"/>
          </a:xfrm>
        </p:spPr>
        <p:txBody>
          <a:bodyPr>
            <a:normAutofit fontScale="77500" lnSpcReduction="20000"/>
          </a:bodyPr>
          <a:lstStyle/>
          <a:p>
            <a:pPr marL="0" indent="0" algn="l">
              <a:buNone/>
            </a:pPr>
            <a:r>
              <a:rPr lang="en-US" b="1" i="1" u="sng" dirty="0" smtClean="0">
                <a:effectLst>
                  <a:outerShdw blurRad="38100" dist="38100" dir="2700000" algn="tl">
                    <a:srgbClr val="C0C0C0"/>
                  </a:outerShdw>
                </a:effectLst>
              </a:rPr>
              <a:t>Principle </a:t>
            </a:r>
            <a:r>
              <a:rPr lang="en-US" b="1" i="1" u="sng" dirty="0">
                <a:effectLst>
                  <a:outerShdw blurRad="38100" dist="38100" dir="2700000" algn="tl">
                    <a:srgbClr val="C0C0C0"/>
                  </a:outerShdw>
                </a:effectLst>
              </a:rPr>
              <a:t>and theory of </a:t>
            </a:r>
            <a:r>
              <a:rPr lang="en-US" b="1" i="1" u="sng" dirty="0" err="1">
                <a:effectLst>
                  <a:outerShdw blurRad="38100" dist="38100" dir="2700000" algn="tl">
                    <a:srgbClr val="C0C0C0"/>
                  </a:outerShdw>
                </a:effectLst>
              </a:rPr>
              <a:t>Nanomaterials</a:t>
            </a:r>
            <a:r>
              <a:rPr lang="en-US" b="1" i="1" u="sng" dirty="0">
                <a:effectLst>
                  <a:outerShdw blurRad="38100" dist="38100" dir="2700000" algn="tl">
                    <a:srgbClr val="C0C0C0"/>
                  </a:outerShdw>
                </a:effectLst>
              </a:rPr>
              <a:t> </a:t>
            </a:r>
            <a:endParaRPr lang="en-US" b="1" i="1" u="sng" dirty="0" smtClean="0">
              <a:effectLst>
                <a:outerShdw blurRad="38100" dist="38100" dir="2700000" algn="tl">
                  <a:srgbClr val="C0C0C0"/>
                </a:outerShdw>
              </a:effectLst>
            </a:endParaRPr>
          </a:p>
          <a:p>
            <a:pPr marL="0" indent="0" algn="just" rtl="0">
              <a:lnSpc>
                <a:spcPct val="150000"/>
              </a:lnSpc>
              <a:buNone/>
            </a:pPr>
            <a:r>
              <a:rPr lang="en-US" sz="2800" dirty="0" err="1">
                <a:cs typeface="+mj-cs"/>
              </a:rPr>
              <a:t>Nanomaterials</a:t>
            </a:r>
            <a:r>
              <a:rPr lang="en-US" sz="2800" dirty="0">
                <a:cs typeface="+mj-cs"/>
              </a:rPr>
              <a:t> display unique, superior and indispensable properties and have attracted much attention for their distinct characteristics that are unavailable in conventional macroscopic materials, for </a:t>
            </a:r>
            <a:r>
              <a:rPr lang="en-US" sz="2800" dirty="0" smtClean="0">
                <a:cs typeface="+mj-cs"/>
              </a:rPr>
              <a:t>example:</a:t>
            </a:r>
          </a:p>
          <a:p>
            <a:pPr algn="just" rtl="0">
              <a:lnSpc>
                <a:spcPct val="150000"/>
              </a:lnSpc>
              <a:buFont typeface="Wingdings" pitchFamily="2" charset="2"/>
              <a:buChar char="Ø"/>
            </a:pPr>
            <a:r>
              <a:rPr lang="en-US" sz="2800" dirty="0" err="1" smtClean="0">
                <a:cs typeface="+mj-cs"/>
              </a:rPr>
              <a:t>Nanomaterials</a:t>
            </a:r>
            <a:r>
              <a:rPr lang="en-US" sz="2800" dirty="0" smtClean="0">
                <a:cs typeface="+mj-cs"/>
              </a:rPr>
              <a:t> </a:t>
            </a:r>
            <a:r>
              <a:rPr lang="en-US" sz="2800" dirty="0">
                <a:cs typeface="+mj-cs"/>
              </a:rPr>
              <a:t>may have a significantly lower melting point or phase transition temperature and appreciably reduced lattice constants, due to a huge fraction of surface atoms in the total amount of atoms also the crystal structures are stable at high temperatures, but in nanometer sizes they are stable at lower temperatures, so ferroelectrics and ferromagnetic may lose their </a:t>
            </a:r>
            <a:r>
              <a:rPr lang="en-US" sz="2800" dirty="0" err="1">
                <a:cs typeface="+mj-cs"/>
              </a:rPr>
              <a:t>ferroelectricity</a:t>
            </a:r>
            <a:r>
              <a:rPr lang="en-US" sz="2800" dirty="0">
                <a:cs typeface="+mj-cs"/>
              </a:rPr>
              <a:t> and ferromagnetism when the materials are shrunk to the nanometer scale.</a:t>
            </a:r>
            <a:r>
              <a:rPr lang="en-US" sz="2800" b="1" dirty="0">
                <a:cs typeface="+mj-cs"/>
              </a:rPr>
              <a:t> </a:t>
            </a:r>
            <a:endParaRPr lang="en-US" sz="2800" dirty="0">
              <a:cs typeface="+mj-cs"/>
            </a:endParaRPr>
          </a:p>
          <a:p>
            <a:pPr marL="0" indent="0" algn="just">
              <a:lnSpc>
                <a:spcPct val="150000"/>
              </a:lnSpc>
              <a:buNone/>
            </a:pPr>
            <a:endParaRPr lang="en-US" sz="2200" dirty="0">
              <a:cs typeface="+mj-cs"/>
            </a:endParaRPr>
          </a:p>
        </p:txBody>
      </p:sp>
    </p:spTree>
    <p:extLst>
      <p:ext uri="{BB962C8B-B14F-4D97-AF65-F5344CB8AC3E}">
        <p14:creationId xmlns:p14="http://schemas.microsoft.com/office/powerpoint/2010/main" val="5454949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383</TotalTime>
  <Words>1544</Words>
  <Application>Microsoft Office PowerPoint</Application>
  <PresentationFormat>On-screen Show (4:3)</PresentationFormat>
  <Paragraphs>82</Paragraphs>
  <Slides>18</Slides>
  <Notes>2</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  Nanostructured Materials                            lecture-1                                  </vt:lpstr>
      <vt:lpstr>Introduction  </vt:lpstr>
      <vt:lpstr>PowerPoint Presentation</vt:lpstr>
      <vt:lpstr>Various Nanomaterials and Nanotechnologies </vt:lpstr>
      <vt:lpstr>Nanomaterials are defined as a solid material characterized by at least one dimension in the nanometer range can be classified into nanocrystalline materials and nanoparticles. The former are polycrystalline bulk materials with grain sizes in the nanometer range (less than 100 nm), while the latter refers to ultrafine dispersive particles with diameters below 100 nm.   The term Nanoparticle (NPs) refers to a particle where all the three dimensions are in the nanometer scale and it exists in different shapes such as spherical, triangular, cubical, pentagonal, rod-shaped, shells, ellipsoidal and so forth. It contains small enough number of constituent atoms or molecules that they differ from the properties inherent in their bulk counterparts . (NPs) are generally considered as the building blocks of bulk nanocrystalline materials.</vt:lpstr>
      <vt:lpstr>PowerPoint Presentation</vt:lpstr>
      <vt:lpstr>PowerPoint Presentation</vt:lpstr>
      <vt:lpstr>Principle and theory of Nanomaterials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Physical Electronics                             lecture-1</dc:title>
  <dc:creator>Dr.SUHA ALNASSAR</dc:creator>
  <cp:lastModifiedBy>Dr.SUHA ALNASSAR</cp:lastModifiedBy>
  <cp:revision>36</cp:revision>
  <dcterms:created xsi:type="dcterms:W3CDTF">2015-12-06T18:43:31Z</dcterms:created>
  <dcterms:modified xsi:type="dcterms:W3CDTF">2019-03-10T18:46:28Z</dcterms:modified>
</cp:coreProperties>
</file>